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4"/>
    <p:sldMasterId id="2147484310" r:id="rId5"/>
  </p:sldMasterIdLst>
  <p:notesMasterIdLst>
    <p:notesMasterId r:id="rId33"/>
  </p:notesMasterIdLst>
  <p:handoutMasterIdLst>
    <p:handoutMasterId r:id="rId34"/>
  </p:handoutMasterIdLst>
  <p:sldIdLst>
    <p:sldId id="1485" r:id="rId6"/>
    <p:sldId id="1482" r:id="rId7"/>
    <p:sldId id="1464" r:id="rId8"/>
    <p:sldId id="1505" r:id="rId9"/>
    <p:sldId id="1503" r:id="rId10"/>
    <p:sldId id="1508" r:id="rId11"/>
    <p:sldId id="1502" r:id="rId12"/>
    <p:sldId id="1494" r:id="rId13"/>
    <p:sldId id="1504" r:id="rId14"/>
    <p:sldId id="1497" r:id="rId15"/>
    <p:sldId id="1507" r:id="rId16"/>
    <p:sldId id="1512" r:id="rId17"/>
    <p:sldId id="1496" r:id="rId18"/>
    <p:sldId id="1488" r:id="rId19"/>
    <p:sldId id="1515" r:id="rId20"/>
    <p:sldId id="1511" r:id="rId21"/>
    <p:sldId id="1513" r:id="rId22"/>
    <p:sldId id="1493" r:id="rId23"/>
    <p:sldId id="1510" r:id="rId24"/>
    <p:sldId id="1516" r:id="rId25"/>
    <p:sldId id="1517" r:id="rId26"/>
    <p:sldId id="1518" r:id="rId27"/>
    <p:sldId id="1509" r:id="rId28"/>
    <p:sldId id="1514" r:id="rId29"/>
    <p:sldId id="1506" r:id="rId30"/>
    <p:sldId id="1501" r:id="rId31"/>
    <p:sldId id="1484" r:id="rId32"/>
  </p:sldIdLst>
  <p:sldSz cx="12436475" cy="6994525"/>
  <p:notesSz cx="6858000" cy="9144000"/>
  <p:custDataLst>
    <p:tags r:id="rId35"/>
  </p:custDataLst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5" name="Autore" initials="A" lastIdx="0" clrIdx="1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344"/>
    <a:srgbClr val="E3C038"/>
    <a:srgbClr val="0078D7"/>
    <a:srgbClr val="000000"/>
    <a:srgbClr val="FFFFFF"/>
    <a:srgbClr val="592C8C"/>
    <a:srgbClr val="505050"/>
    <a:srgbClr val="00BCF2"/>
    <a:srgbClr val="D2D2D2"/>
    <a:srgbClr val="3214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C23CEE-9504-470A-ABD6-D1C5A38275D3}" v="49" dt="2023-04-26T08:02:48.1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8" autoAdjust="0"/>
    <p:restoredTop sz="92186" autoAdjust="0"/>
  </p:normalViewPr>
  <p:slideViewPr>
    <p:cSldViewPr>
      <p:cViewPr varScale="1">
        <p:scale>
          <a:sx n="74" d="100"/>
          <a:sy n="74" d="100"/>
        </p:scale>
        <p:origin x="821" y="77"/>
      </p:cViewPr>
      <p:guideLst/>
    </p:cSldViewPr>
  </p:slideViewPr>
  <p:outlineViewPr>
    <p:cViewPr>
      <p:scale>
        <a:sx n="33" d="100"/>
        <a:sy n="33" d="100"/>
      </p:scale>
      <p:origin x="0" y="-1444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-2292"/>
    </p:cViewPr>
  </p:sorterViewPr>
  <p:notesViewPr>
    <p:cSldViewPr showGuides="1">
      <p:cViewPr>
        <p:scale>
          <a:sx n="100" d="100"/>
          <a:sy n="100" d="100"/>
        </p:scale>
        <p:origin x="3552" y="35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notesMaster" Target="notesMasters/notesMaster1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Connect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5/13/2023 8:43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‹N›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Connect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5/13/2023 8:42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4818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673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5/13/2023 8:42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4001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5/13/2023 8:42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819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5/13/2023 8:42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0530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5/13/2023 8:42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9801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5/13/2023 8:42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7845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5/13/2023 8:42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284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5/13/2023 8:42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318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emf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emf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emf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BBD396F3-50C6-12FA-A0B5-98CD486E974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94037" y="906462"/>
            <a:ext cx="5791200" cy="553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962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131397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ience Lab slide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ESS illustration">
            <a:extLst>
              <a:ext uri="{FF2B5EF4-FFF2-40B4-BE49-F238E27FC236}">
                <a16:creationId xmlns:a16="http://schemas.microsoft.com/office/drawing/2014/main" id="{47ADD297-4BFF-4CBD-8B60-30C5BB62AB26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95"/>
          <a:stretch/>
        </p:blipFill>
        <p:spPr bwMode="auto">
          <a:xfrm>
            <a:off x="0" y="-48"/>
            <a:ext cx="12436474" cy="6994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 userDrawn="1"/>
        </p:nvSpPr>
        <p:spPr bwMode="auto">
          <a:xfrm>
            <a:off x="10180637" y="6248400"/>
            <a:ext cx="2255837" cy="75406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bg1"/>
              </a:soli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36702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BEAF90E6-C132-6B0F-F5B1-63301AF0F95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7398" y="6063196"/>
            <a:ext cx="965586" cy="74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5557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36702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-1" y="6248400"/>
            <a:ext cx="12436475" cy="75406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tx1"/>
              </a:soli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5DD0FA-E425-442B-859A-6468D6C9459C}"/>
              </a:ext>
            </a:extLst>
          </p:cNvPr>
          <p:cNvSpPr txBox="1"/>
          <p:nvPr userDrawn="1"/>
        </p:nvSpPr>
        <p:spPr>
          <a:xfrm>
            <a:off x="9723437" y="207081"/>
            <a:ext cx="2211888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C6A4648-4237-2186-9788-A4EC3F4A27C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0837" y="6276479"/>
            <a:ext cx="826509" cy="63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-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-1" y="6248400"/>
            <a:ext cx="12436475" cy="75406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tx1"/>
              </a:soli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54990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6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D80C02-B57F-4D0E-932E-C1FF88E7AC70}"/>
              </a:ext>
            </a:extLst>
          </p:cNvPr>
          <p:cNvSpPr txBox="1"/>
          <p:nvPr userDrawn="1"/>
        </p:nvSpPr>
        <p:spPr>
          <a:xfrm>
            <a:off x="9723437" y="207081"/>
            <a:ext cx="2211888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8BFB122B-2B47-0151-A4CF-14C5D2754F6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0837" y="6276479"/>
            <a:ext cx="826509" cy="63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9996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- 3">
    <p:bg>
      <p:bgPr>
        <a:solidFill>
          <a:srgbClr val="0082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-1" y="6248400"/>
            <a:ext cx="12436475" cy="75406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tx1"/>
              </a:soli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54990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82BAFB-B109-4A60-B9CE-411DB56345BA}"/>
              </a:ext>
            </a:extLst>
          </p:cNvPr>
          <p:cNvSpPr txBox="1"/>
          <p:nvPr userDrawn="1"/>
        </p:nvSpPr>
        <p:spPr>
          <a:xfrm>
            <a:off x="9723437" y="207081"/>
            <a:ext cx="2211888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D8962A06-5F78-B5EC-9F4B-A95C1947F98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0837" y="6276479"/>
            <a:ext cx="826509" cy="63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3863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9437" y="1209973"/>
            <a:ext cx="111252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lpaper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light, night&#10;&#10;Description automatically generated">
            <a:extLst>
              <a:ext uri="{FF2B5EF4-FFF2-40B4-BE49-F238E27FC236}">
                <a16:creationId xmlns:a16="http://schemas.microsoft.com/office/drawing/2014/main" id="{350A32DE-FA8B-44C2-9362-2EA32D26F7C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47" t="2999" b="8315"/>
          <a:stretch/>
        </p:blipFill>
        <p:spPr>
          <a:xfrm>
            <a:off x="-1" y="0"/>
            <a:ext cx="12436474" cy="6994525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A3BCD95-CA59-4583-90F7-5AF0268DA679}"/>
              </a:ext>
            </a:extLst>
          </p:cNvPr>
          <p:cNvSpPr txBox="1"/>
          <p:nvPr userDrawn="1"/>
        </p:nvSpPr>
        <p:spPr>
          <a:xfrm>
            <a:off x="10129784" y="619871"/>
            <a:ext cx="2155783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  <p:pic>
        <p:nvPicPr>
          <p:cNvPr id="8" name="Immagine 7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319E5B79-E413-4A33-ACC7-EB6BC62D2AC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16503" y="1398868"/>
            <a:ext cx="1990725" cy="666750"/>
          </a:xfrm>
          <a:prstGeom prst="rect">
            <a:avLst/>
          </a:prstGeom>
        </p:spPr>
      </p:pic>
      <p:pic>
        <p:nvPicPr>
          <p:cNvPr id="10" name="Immagine 9" descr="Immagine che contiene testo&#10;&#10;Descrizione generata automaticamente">
            <a:extLst>
              <a:ext uri="{FF2B5EF4-FFF2-40B4-BE49-F238E27FC236}">
                <a16:creationId xmlns:a16="http://schemas.microsoft.com/office/drawing/2014/main" id="{D579B14A-B6F3-48A1-B966-1CE50831C53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16503" y="90127"/>
            <a:ext cx="2021804" cy="1218614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DC30CC7D-CAD2-5EBD-A070-5313285750E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2636837" y="982662"/>
            <a:ext cx="6756597" cy="5205081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21E97B8A-0120-7308-DE97-3EFE11E0A5FF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768749" y="5934185"/>
            <a:ext cx="2516818" cy="1048674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859CF0CF-F1B9-A13E-2AD1-320D388385A5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50837" y="6240462"/>
            <a:ext cx="1551627" cy="35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6389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Transmiss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2860" y="2125662"/>
            <a:ext cx="5675377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lai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542860" y="2125662"/>
            <a:ext cx="5675377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7" y="1241426"/>
            <a:ext cx="5257801" cy="2012859"/>
          </a:xfrm>
        </p:spPr>
        <p:txBody>
          <a:bodyPr wrap="square">
            <a:spAutoFit/>
          </a:bodyPr>
          <a:lstStyle>
            <a:lvl1pPr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325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background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A77CF4C5-A60F-3DA6-A48E-3117BB69EAB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7037" y="5859462"/>
            <a:ext cx="1219200" cy="93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198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with background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2C7A7C05-D218-6D76-5690-D96B3B19A79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790237" y="5783262"/>
            <a:ext cx="1283709" cy="98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8469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Connect logo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31C0FF93-6D62-4371-A802-1A8F997E474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98018" y="6310394"/>
            <a:ext cx="1255066" cy="420357"/>
          </a:xfrm>
          <a:prstGeom prst="rect">
            <a:avLst/>
          </a:prstGeom>
        </p:spPr>
      </p:pic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DA23D3D2-9107-41C3-9B12-B210AC228C9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453833" y="373062"/>
            <a:ext cx="1646986" cy="992698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B087911C-5381-A3F8-A601-5F9E859B490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848766" y="5766206"/>
            <a:ext cx="1252054" cy="964545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627BE81B-2E87-DE6E-5848-2287058CF3C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700173" y="6182402"/>
            <a:ext cx="1785264" cy="743860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F44418CC-EA75-FF38-6E1D-8137185F20A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684837" y="6328055"/>
            <a:ext cx="1349852" cy="30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4BE81653-AA0C-890A-BA1D-124DF2726A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94037" y="906462"/>
            <a:ext cx="5791200" cy="553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3836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light, night&#10;&#10;Description automatically generated">
            <a:extLst>
              <a:ext uri="{FF2B5EF4-FFF2-40B4-BE49-F238E27FC236}">
                <a16:creationId xmlns:a16="http://schemas.microsoft.com/office/drawing/2014/main" id="{451AE0CE-0A83-4434-B2D0-8A01F6591E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47" t="2999" b="8315"/>
          <a:stretch/>
        </p:blipFill>
        <p:spPr>
          <a:xfrm>
            <a:off x="-1" y="0"/>
            <a:ext cx="12436474" cy="6994525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54038" y="2125678"/>
            <a:ext cx="10998199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54038" y="3955786"/>
            <a:ext cx="10998198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B981B0-F6EC-44B0-B6FD-1E539A2444DB}"/>
              </a:ext>
            </a:extLst>
          </p:cNvPr>
          <p:cNvSpPr txBox="1"/>
          <p:nvPr userDrawn="1"/>
        </p:nvSpPr>
        <p:spPr>
          <a:xfrm>
            <a:off x="9723437" y="207081"/>
            <a:ext cx="2211888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  <p:pic>
        <p:nvPicPr>
          <p:cNvPr id="21" name="Immagine 20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524A4FA0-FB41-4037-B217-48F3D71755F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146337" y="6399044"/>
            <a:ext cx="1119099" cy="374818"/>
          </a:xfrm>
          <a:prstGeom prst="rect">
            <a:avLst/>
          </a:prstGeom>
        </p:spPr>
      </p:pic>
      <p:pic>
        <p:nvPicPr>
          <p:cNvPr id="22" name="Immagine 21" descr="Immagine che contiene testo&#10;&#10;Descrizione generata automaticamente">
            <a:extLst>
              <a:ext uri="{FF2B5EF4-FFF2-40B4-BE49-F238E27FC236}">
                <a16:creationId xmlns:a16="http://schemas.microsoft.com/office/drawing/2014/main" id="{99C011E6-E951-4C65-8816-A4E5C386701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57398" y="295778"/>
            <a:ext cx="1060239" cy="639044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5A53FC64-DD1D-757D-1A46-EAF4D678A55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57398" y="6063196"/>
            <a:ext cx="965586" cy="743859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EB4B3051-C4FA-3634-1A18-ED1038BE77C7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190037" y="6250665"/>
            <a:ext cx="1785264" cy="743860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5F9C1CDC-052E-6A70-99C9-48D9CAE68F52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7621101" y="6399044"/>
            <a:ext cx="1394788" cy="314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Labels Slide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93473" y="4728101"/>
            <a:ext cx="5695057" cy="1220692"/>
          </a:xfrm>
        </p:spPr>
        <p:txBody>
          <a:bodyPr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lang="en-US" sz="3654" kern="1200" spc="-72" baseline="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66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32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989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652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316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979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64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30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32646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Click to edit master subtitle style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3473" y="1306748"/>
            <a:ext cx="5695057" cy="3009670"/>
          </a:xfrm>
        </p:spPr>
        <p:txBody>
          <a:bodyPr wrap="square" anchor="b">
            <a:spAutoFit/>
          </a:bodyPr>
          <a:lstStyle>
            <a:lvl1pPr marL="0" indent="0">
              <a:buNone/>
              <a:defRPr sz="6799" spc="-154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Immagine 6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FAA75172-EFA8-4A6D-B2A3-323173CE38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11191" y="6186986"/>
            <a:ext cx="1255066" cy="420357"/>
          </a:xfrm>
          <a:prstGeom prst="rect">
            <a:avLst/>
          </a:prstGeom>
        </p:spPr>
      </p:pic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DF21BA65-D27F-4F2A-B4F4-D583495CA26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453833" y="373062"/>
            <a:ext cx="1646986" cy="992698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67E2DA1E-94D8-A3EF-B133-60B2E510E79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918406" y="5752130"/>
            <a:ext cx="1288598" cy="99269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15385E1D-1999-54A8-6A63-6C4F354A3DC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037637" y="6088062"/>
            <a:ext cx="1785264" cy="743860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109FA87F-2000-D7F1-3BC3-09A4618648B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218237" y="6244894"/>
            <a:ext cx="1349852" cy="30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763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976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pic>
        <p:nvPicPr>
          <p:cNvPr id="6" name="Immagine 5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1F19968B-310C-4680-B565-12627EC1AE0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83267" y="6365120"/>
            <a:ext cx="1049759" cy="351594"/>
          </a:xfrm>
          <a:prstGeom prst="rect">
            <a:avLst/>
          </a:prstGeo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01DF3D82-F2A4-4EA8-BBB0-B11A0CEF77C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03237" y="5877848"/>
            <a:ext cx="1365873" cy="823261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FC6ED37A-5A05-5A86-6F1D-348C8F10A31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948527" y="5833989"/>
            <a:ext cx="1125420" cy="86699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E52610D3-2719-214E-C6F0-1F486D83CE03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885237" y="6224403"/>
            <a:ext cx="1785264" cy="743860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574375E9-7D7A-178F-3DED-DCED0AF0881A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043952" y="6396439"/>
            <a:ext cx="1349852" cy="30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3843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39774513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10676225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42542555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3174803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65293602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663928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light, night&#10;&#10;Description automatically generated">
            <a:extLst>
              <a:ext uri="{FF2B5EF4-FFF2-40B4-BE49-F238E27FC236}">
                <a16:creationId xmlns:a16="http://schemas.microsoft.com/office/drawing/2014/main" id="{1493354E-841D-4EEB-B957-978CA31210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47" t="2999" b="8315"/>
          <a:stretch/>
        </p:blipFill>
        <p:spPr>
          <a:xfrm>
            <a:off x="-1" y="0"/>
            <a:ext cx="12436474" cy="6994525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554038" y="2125678"/>
            <a:ext cx="11074399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54037" y="3955786"/>
            <a:ext cx="11074399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1" y="487"/>
            <a:ext cx="12436474" cy="664537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>
            <a:outerShdw blurRad="25400" dist="12700" dir="5400000" algn="t" rotWithShape="0">
              <a:prstClr val="black">
                <a:alpha val="18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1410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000" kern="1200" dirty="0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rPr>
              <a:t>#</a:t>
            </a:r>
            <a:r>
              <a:rPr lang="en-US" sz="2000" kern="1200" dirty="0" err="1">
                <a:solidFill>
                  <a:schemeClr val="bg1"/>
                </a:solidFill>
                <a:latin typeface="+mn-lt"/>
                <a:ea typeface="Segoe UI" pitchFamily="34" charset="0"/>
                <a:cs typeface="Segoe UI" pitchFamily="34" charset="0"/>
              </a:rPr>
              <a:t>GlobalAzure</a:t>
            </a:r>
            <a:endParaRPr lang="en-US" sz="2000" kern="1200" dirty="0">
              <a:solidFill>
                <a:schemeClr val="bg1"/>
              </a:soli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6B6C6-BF79-4803-850F-9B763038DD30}"/>
              </a:ext>
            </a:extLst>
          </p:cNvPr>
          <p:cNvSpPr txBox="1"/>
          <p:nvPr userDrawn="1"/>
        </p:nvSpPr>
        <p:spPr>
          <a:xfrm>
            <a:off x="9723437" y="6219589"/>
            <a:ext cx="2211888" cy="517065"/>
          </a:xfrm>
          <a:prstGeom prst="rect">
            <a:avLst/>
          </a:prstGeom>
          <a:solidFill>
            <a:srgbClr val="E3C038"/>
          </a:solidFill>
        </p:spPr>
        <p:txBody>
          <a:bodyPr wrap="none" lIns="182880" tIns="146304" rIns="182880" bIns="146304" rtlCol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s-ES" sz="1600" dirty="0">
                <a:solidFill>
                  <a:srgbClr val="001344"/>
                </a:solidFill>
                <a:latin typeface="+mn-lt"/>
              </a:rPr>
              <a:t>#GlobalAzureTorino</a:t>
            </a:r>
          </a:p>
        </p:txBody>
      </p:sp>
      <p:pic>
        <p:nvPicPr>
          <p:cNvPr id="14" name="Immagine 13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19C7249B-ABCF-4799-BAA2-27AD4A8568D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4664" y="6208474"/>
            <a:ext cx="1253973" cy="419991"/>
          </a:xfrm>
          <a:prstGeom prst="rect">
            <a:avLst/>
          </a:prstGeom>
        </p:spPr>
      </p:pic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2718F845-1324-4A21-9218-BAD5E5FEEF0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557715" y="826369"/>
            <a:ext cx="1727852" cy="104143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84E41448-E5FF-07AF-FF1D-DA5D9616110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50837" y="45095"/>
            <a:ext cx="804715" cy="619929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DE643D5D-9DEA-0E67-DE49-2B42A54BFC73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874837" y="6106191"/>
            <a:ext cx="1785264" cy="74386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1DAC8194-14B7-68B9-EB4C-890300313AB0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806301" y="6323925"/>
            <a:ext cx="1192736" cy="269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960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 bwMode="auto">
          <a:xfrm>
            <a:off x="-1" y="5839619"/>
            <a:ext cx="12436475" cy="115490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n-lt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63793" y="487"/>
            <a:ext cx="9356808" cy="6994038"/>
          </a:xfrm>
          <a:prstGeom prst="rect">
            <a:avLst/>
          </a:prstGeom>
        </p:spPr>
      </p:pic>
      <p:sp>
        <p:nvSpPr>
          <p:cNvPr id="20" name="Title 12"/>
          <p:cNvSpPr>
            <a:spLocks noGrp="1"/>
          </p:cNvSpPr>
          <p:nvPr>
            <p:ph type="title" hasCustomPrompt="1"/>
          </p:nvPr>
        </p:nvSpPr>
        <p:spPr>
          <a:xfrm>
            <a:off x="554990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6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554990" y="3946842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lang="en-US" sz="32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31637289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211430" y="152887"/>
            <a:ext cx="9356808" cy="6994038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43368" y="1209973"/>
            <a:ext cx="11188701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21239">
                      <a:srgbClr val="FFFFFF"/>
                    </a:gs>
                    <a:gs pos="52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8150593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Transmission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211430" y="152887"/>
            <a:ext cx="9356808" cy="6994038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03236" y="2125662"/>
            <a:ext cx="11658601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5372050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5936" y="2125662"/>
            <a:ext cx="11658601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21239">
                      <a:srgbClr val="FFFFFF"/>
                    </a:gs>
                    <a:gs pos="52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1242146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03238" y="1241426"/>
            <a:ext cx="5333999" cy="2012859"/>
          </a:xfrm>
        </p:spPr>
        <p:txBody>
          <a:bodyPr wrap="square">
            <a:spAutoFit/>
          </a:bodyPr>
          <a:lstStyle>
            <a:lvl1pPr>
              <a:defRPr sz="6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325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46113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8687537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73054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50803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052569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Connect logo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0FD4DC91-B0C0-1DDD-7932-06C10F3C29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75583" y="5783262"/>
            <a:ext cx="1222163" cy="94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131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734798" cy="917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2072265"/>
            <a:ext cx="11734798" cy="2025170"/>
          </a:xfrm>
        </p:spPr>
        <p:txBody>
          <a:bodyPr/>
          <a:lstStyle>
            <a:lvl1pPr marL="0" indent="0">
              <a:buNone/>
              <a:defRPr>
                <a:solidFill>
                  <a:srgbClr val="001344"/>
                </a:soli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503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with background">
    <p:bg>
      <p:bgPr>
        <a:solidFill>
          <a:srgbClr val="00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A77CF4C5-A60F-3DA6-A48E-3117BB69EAB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7037" y="5859462"/>
            <a:ext cx="1219200" cy="93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132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734798" cy="917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2081692"/>
            <a:ext cx="11734798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2080754"/>
            <a:ext cx="11810998" cy="2092881"/>
          </a:xfrm>
        </p:spPr>
        <p:txBody>
          <a:bodyPr wrap="square">
            <a:spAutoFit/>
          </a:bodyPr>
          <a:lstStyle>
            <a:lvl1pPr>
              <a:defRPr sz="4000">
                <a:solidFill>
                  <a:srgbClr val="001344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10998" cy="9175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2080754"/>
            <a:ext cx="11887198" cy="2092881"/>
          </a:xfrm>
        </p:spPr>
        <p:txBody>
          <a:bodyPr wrap="square">
            <a:spAutoFit/>
          </a:bodyPr>
          <a:lstStyle>
            <a:lvl1pPr>
              <a:defRPr sz="4000">
                <a:solidFill>
                  <a:srgbClr val="001344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7198" cy="9175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rgbClr val="001344"/>
                </a:soli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rgbClr val="001344"/>
                </a:soli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18" Type="http://schemas.openxmlformats.org/officeDocument/2006/relationships/slideLayout" Target="../slideLayouts/slideLayout5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2.xml"/><Relationship Id="rId19" Type="http://schemas.openxmlformats.org/officeDocument/2006/relationships/slideLayout" Target="../slideLayouts/slideLayout51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6"/>
            <a:chOff x="12618967" y="0"/>
            <a:chExt cx="952401" cy="5766966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0"/>
              <a:ext cx="952401" cy="5766966"/>
              <a:chOff x="12618967" y="0"/>
              <a:chExt cx="952401" cy="5766966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50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50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5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kern="120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8035" y="260168"/>
                <a:ext cx="843501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2070" y="4230580"/>
                <a:ext cx="2656496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1000" baseline="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1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500" dirty="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9" r:id="rId1"/>
    <p:sldLayoutId id="2147484382" r:id="rId2"/>
    <p:sldLayoutId id="2147484300" r:id="rId3"/>
    <p:sldLayoutId id="2147484318" r:id="rId4"/>
    <p:sldLayoutId id="2147484295" r:id="rId5"/>
    <p:sldLayoutId id="2147484240" r:id="rId6"/>
    <p:sldLayoutId id="2147484296" r:id="rId7"/>
    <p:sldLayoutId id="2147484241" r:id="rId8"/>
    <p:sldLayoutId id="2147484297" r:id="rId9"/>
    <p:sldLayoutId id="2147484244" r:id="rId10"/>
    <p:sldLayoutId id="2147484298" r:id="rId11"/>
    <p:sldLayoutId id="2147484245" r:id="rId12"/>
    <p:sldLayoutId id="2147484247" r:id="rId13"/>
    <p:sldLayoutId id="2147484337" r:id="rId14"/>
    <p:sldLayoutId id="2147484378" r:id="rId15"/>
    <p:sldLayoutId id="2147484249" r:id="rId16"/>
    <p:sldLayoutId id="2147484343" r:id="rId17"/>
    <p:sldLayoutId id="2147484344" r:id="rId18"/>
    <p:sldLayoutId id="2147484301" r:id="rId19"/>
    <p:sldLayoutId id="2147484252" r:id="rId20"/>
    <p:sldLayoutId id="2147484251" r:id="rId21"/>
    <p:sldLayoutId id="2147484254" r:id="rId22"/>
    <p:sldLayoutId id="2147484257" r:id="rId23"/>
    <p:sldLayoutId id="2147484377" r:id="rId24"/>
    <p:sldLayoutId id="2147484380" r:id="rId25"/>
    <p:sldLayoutId id="2147484258" r:id="rId26"/>
    <p:sldLayoutId id="2147484260" r:id="rId27"/>
    <p:sldLayoutId id="2147484299" r:id="rId28"/>
    <p:sldLayoutId id="2147484345" r:id="rId29"/>
    <p:sldLayoutId id="2147484263" r:id="rId30"/>
    <p:sldLayoutId id="2147484376" r:id="rId31"/>
    <p:sldLayoutId id="2147484381" r:id="rId3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n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64" name="Group 63"/>
          <p:cNvGrpSpPr/>
          <p:nvPr userDrawn="1"/>
        </p:nvGrpSpPr>
        <p:grpSpPr>
          <a:xfrm>
            <a:off x="12618967" y="0"/>
            <a:ext cx="952401" cy="5766966"/>
            <a:chOff x="12618967" y="0"/>
            <a:chExt cx="952401" cy="5766966"/>
          </a:xfrm>
        </p:grpSpPr>
        <p:grpSp>
          <p:nvGrpSpPr>
            <p:cNvPr id="65" name="Group 64"/>
            <p:cNvGrpSpPr/>
            <p:nvPr userDrawn="1"/>
          </p:nvGrpSpPr>
          <p:grpSpPr>
            <a:xfrm>
              <a:off x="12618967" y="0"/>
              <a:ext cx="952401" cy="5766966"/>
              <a:chOff x="12618967" y="0"/>
              <a:chExt cx="952401" cy="5766966"/>
            </a:xfrm>
          </p:grpSpPr>
          <p:grpSp>
            <p:nvGrpSpPr>
              <p:cNvPr id="67" name="Group 66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74" name="Rectangle 73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5" name="Rectangle 74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50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6" name="Rectangle 75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50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7" name="Rectangle 76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5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8" name="Rectangle 77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9" name="Rectangle 78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68" name="Group 67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71" name="Rectangle 70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kern="120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72" name="Rectangle 71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73" name="Rectangle 72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69" name="TextBox 68"/>
              <p:cNvSpPr txBox="1"/>
              <p:nvPr userDrawn="1"/>
            </p:nvSpPr>
            <p:spPr>
              <a:xfrm rot="5400000">
                <a:off x="12988035" y="260168"/>
                <a:ext cx="843501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solidFill>
                      <a:schemeClr val="bg1"/>
                    </a:solidFill>
                  </a:rPr>
                  <a:t>Main colors</a:t>
                </a:r>
              </a:p>
            </p:txBody>
          </p:sp>
          <p:sp>
            <p:nvSpPr>
              <p:cNvPr id="70" name="TextBox 69"/>
              <p:cNvSpPr txBox="1"/>
              <p:nvPr userDrawn="1"/>
            </p:nvSpPr>
            <p:spPr>
              <a:xfrm rot="5400000">
                <a:off x="11742070" y="4230580"/>
                <a:ext cx="2656496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solidFill>
                      <a:schemeClr val="bg1"/>
                    </a:solidFill>
                  </a:rPr>
                  <a:t>Secondary colors (use only when</a:t>
                </a:r>
                <a:r>
                  <a:rPr lang="en-US" sz="1000" baseline="0" dirty="0">
                    <a:solidFill>
                      <a:schemeClr val="bg1"/>
                    </a:solidFill>
                  </a:rPr>
                  <a:t> necessary)</a:t>
                </a:r>
                <a:endParaRPr lang="en-US" sz="10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6" name="Rectangle 65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500" dirty="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01207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8" r:id="rId1"/>
    <p:sldLayoutId id="2147484311" r:id="rId2"/>
    <p:sldLayoutId id="2147484312" r:id="rId3"/>
    <p:sldLayoutId id="2147484313" r:id="rId4"/>
    <p:sldLayoutId id="2147484314" r:id="rId5"/>
    <p:sldLayoutId id="2147484315" r:id="rId6"/>
    <p:sldLayoutId id="2147484316" r:id="rId7"/>
    <p:sldLayoutId id="2147484327" r:id="rId8"/>
    <p:sldLayoutId id="2147484328" r:id="rId9"/>
    <p:sldLayoutId id="2147484329" r:id="rId10"/>
    <p:sldLayoutId id="2147484330" r:id="rId11"/>
    <p:sldLayoutId id="2147484331" r:id="rId12"/>
    <p:sldLayoutId id="2147484317" r:id="rId13"/>
    <p:sldLayoutId id="2147484332" r:id="rId14"/>
    <p:sldLayoutId id="2147484333" r:id="rId15"/>
    <p:sldLayoutId id="2147484334" r:id="rId16"/>
    <p:sldLayoutId id="2147484346" r:id="rId17"/>
    <p:sldLayoutId id="2147484336" r:id="rId18"/>
    <p:sldLayoutId id="2147484383" r:id="rId19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n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3.xml"/><Relationship Id="rId4" Type="http://schemas.openxmlformats.org/officeDocument/2006/relationships/hyperlink" Target="https://devblogs.microsoft.com/cesardelatorre/cqrs-bus-and-windows-azure-technologies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3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cqrs-muflone" TargetMode="External"/><Relationship Id="rId13" Type="http://schemas.openxmlformats.org/officeDocument/2006/relationships/image" Target="../media/image38.png"/><Relationship Id="rId18" Type="http://schemas.openxmlformats.org/officeDocument/2006/relationships/image" Target="../media/image40.png"/><Relationship Id="rId3" Type="http://schemas.openxmlformats.org/officeDocument/2006/relationships/image" Target="../media/image32.jpg"/><Relationship Id="rId7" Type="http://schemas.openxmlformats.org/officeDocument/2006/relationships/hyperlink" Target="https://github.com/brewup" TargetMode="External"/><Relationship Id="rId12" Type="http://schemas.openxmlformats.org/officeDocument/2006/relationships/image" Target="../media/image37.png"/><Relationship Id="rId17" Type="http://schemas.openxmlformats.org/officeDocument/2006/relationships/hyperlink" Target="https://github.com/ace68" TargetMode="External"/><Relationship Id="rId2" Type="http://schemas.openxmlformats.org/officeDocument/2006/relationships/notesSlide" Target="../notesSlides/notesSlide9.xml"/><Relationship Id="rId16" Type="http://schemas.openxmlformats.org/officeDocument/2006/relationships/hyperlink" Target="https://www.twitch.tv/dddbrewup" TargetMode="External"/><Relationship Id="rId1" Type="http://schemas.openxmlformats.org/officeDocument/2006/relationships/slideLayout" Target="../slideLayouts/slideLayout16.xml"/><Relationship Id="rId6" Type="http://schemas.openxmlformats.org/officeDocument/2006/relationships/hyperlink" Target="mailto:alberto.acerbis@intre.it" TargetMode="External"/><Relationship Id="rId11" Type="http://schemas.openxmlformats.org/officeDocument/2006/relationships/hyperlink" Target="https://albertoacerbis.com/" TargetMode="External"/><Relationship Id="rId5" Type="http://schemas.openxmlformats.org/officeDocument/2006/relationships/image" Target="../media/image34.png"/><Relationship Id="rId15" Type="http://schemas.openxmlformats.org/officeDocument/2006/relationships/image" Target="../media/image39.png"/><Relationship Id="rId10" Type="http://schemas.openxmlformats.org/officeDocument/2006/relationships/image" Target="../media/image36.png"/><Relationship Id="rId4" Type="http://schemas.openxmlformats.org/officeDocument/2006/relationships/image" Target="../media/image33.png"/><Relationship Id="rId9" Type="http://schemas.openxmlformats.org/officeDocument/2006/relationships/image" Target="../media/image35.png"/><Relationship Id="rId14" Type="http://schemas.openxmlformats.org/officeDocument/2006/relationships/hyperlink" Target="https://www.amazon.it/Cronache-Domain-Driven-Design-successo-esperienze/dp/8894255697/ref=sr_1_1?keywords=cronache+di+domain-driven+design&amp;qid=1675501375&amp;sprefix=cronache+di+doma%2Caps%2C100&amp;sr=8-1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65619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CB15392A-1B35-03B7-E75C-4DBC5B26826B}"/>
              </a:ext>
            </a:extLst>
          </p:cNvPr>
          <p:cNvSpPr/>
          <p:nvPr/>
        </p:nvSpPr>
        <p:spPr>
          <a:xfrm>
            <a:off x="1418430" y="1860862"/>
            <a:ext cx="9296400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88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Software Rot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098CE06-330F-2806-220F-E9FBB58C9029}"/>
              </a:ext>
            </a:extLst>
          </p:cNvPr>
          <p:cNvSpPr txBox="1"/>
          <p:nvPr/>
        </p:nvSpPr>
        <p:spPr>
          <a:xfrm>
            <a:off x="1722437" y="3878262"/>
            <a:ext cx="9906000" cy="12926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2400" i="1" dirty="0" err="1">
                <a:solidFill>
                  <a:schemeClr val="bg1"/>
                </a:solidFill>
              </a:rPr>
              <a:t>Is</a:t>
            </a:r>
            <a:r>
              <a:rPr lang="it-IT" sz="2400" i="1" dirty="0">
                <a:solidFill>
                  <a:schemeClr val="bg1"/>
                </a:solidFill>
              </a:rPr>
              <a:t> </a:t>
            </a:r>
            <a:r>
              <a:rPr lang="it-IT" sz="2400" i="1" dirty="0" err="1">
                <a:solidFill>
                  <a:schemeClr val="bg1"/>
                </a:solidFill>
              </a:rPr>
              <a:t>either</a:t>
            </a:r>
            <a:r>
              <a:rPr lang="it-IT" sz="2400" i="1" dirty="0">
                <a:solidFill>
                  <a:schemeClr val="bg1"/>
                </a:solidFill>
              </a:rPr>
              <a:t> a slow </a:t>
            </a:r>
            <a:r>
              <a:rPr lang="it-IT" sz="2400" i="1" dirty="0" err="1">
                <a:solidFill>
                  <a:schemeClr val="bg1"/>
                </a:solidFill>
              </a:rPr>
              <a:t>deterioration</a:t>
            </a:r>
            <a:r>
              <a:rPr lang="it-IT" sz="2400" i="1" dirty="0">
                <a:solidFill>
                  <a:schemeClr val="bg1"/>
                </a:solidFill>
              </a:rPr>
              <a:t> of software </a:t>
            </a:r>
            <a:r>
              <a:rPr lang="it-IT" sz="2400" i="1" dirty="0" err="1">
                <a:solidFill>
                  <a:schemeClr val="bg1"/>
                </a:solidFill>
              </a:rPr>
              <a:t>quality</a:t>
            </a:r>
            <a:r>
              <a:rPr lang="it-IT" sz="2400" i="1" dirty="0">
                <a:solidFill>
                  <a:schemeClr val="bg1"/>
                </a:solidFill>
              </a:rPr>
              <a:t> over time or </a:t>
            </a:r>
            <a:r>
              <a:rPr lang="it-IT" sz="2400" i="1" dirty="0" err="1">
                <a:solidFill>
                  <a:schemeClr val="bg1"/>
                </a:solidFill>
              </a:rPr>
              <a:t>its</a:t>
            </a:r>
            <a:r>
              <a:rPr lang="it-IT" sz="2400" i="1" dirty="0">
                <a:solidFill>
                  <a:schemeClr val="bg1"/>
                </a:solidFill>
              </a:rPr>
              <a:t> </a:t>
            </a:r>
            <a:r>
              <a:rPr lang="it-IT" sz="2400" i="1" dirty="0" err="1">
                <a:solidFill>
                  <a:schemeClr val="bg1"/>
                </a:solidFill>
              </a:rPr>
              <a:t>diminishing</a:t>
            </a:r>
            <a:r>
              <a:rPr lang="it-IT" sz="2400" i="1" dirty="0">
                <a:solidFill>
                  <a:schemeClr val="bg1"/>
                </a:solidFill>
              </a:rPr>
              <a:t> </a:t>
            </a:r>
            <a:r>
              <a:rPr lang="it-IT" sz="2400" i="1" dirty="0" err="1">
                <a:solidFill>
                  <a:schemeClr val="bg1"/>
                </a:solidFill>
              </a:rPr>
              <a:t>responsiveness</a:t>
            </a:r>
            <a:r>
              <a:rPr lang="it-IT" sz="2400" i="1" dirty="0">
                <a:solidFill>
                  <a:schemeClr val="bg1"/>
                </a:solidFill>
              </a:rPr>
              <a:t> </a:t>
            </a:r>
            <a:r>
              <a:rPr lang="it-IT" sz="2400" i="1" dirty="0" err="1">
                <a:solidFill>
                  <a:schemeClr val="bg1"/>
                </a:solidFill>
              </a:rPr>
              <a:t>that</a:t>
            </a:r>
            <a:r>
              <a:rPr lang="it-IT" sz="2400" i="1" dirty="0">
                <a:solidFill>
                  <a:schemeClr val="bg1"/>
                </a:solidFill>
              </a:rPr>
              <a:t> </a:t>
            </a:r>
            <a:r>
              <a:rPr lang="it-IT" sz="2400" i="1" dirty="0" err="1">
                <a:solidFill>
                  <a:schemeClr val="bg1"/>
                </a:solidFill>
              </a:rPr>
              <a:t>will</a:t>
            </a:r>
            <a:r>
              <a:rPr lang="it-IT" sz="2400" i="1" dirty="0">
                <a:solidFill>
                  <a:schemeClr val="bg1"/>
                </a:solidFill>
              </a:rPr>
              <a:t> </a:t>
            </a:r>
            <a:r>
              <a:rPr lang="it-IT" sz="2400" i="1" dirty="0" err="1">
                <a:solidFill>
                  <a:schemeClr val="bg1"/>
                </a:solidFill>
              </a:rPr>
              <a:t>evenutally</a:t>
            </a:r>
            <a:r>
              <a:rPr lang="it-IT" sz="2400" i="1" dirty="0">
                <a:solidFill>
                  <a:schemeClr val="bg1"/>
                </a:solidFill>
              </a:rPr>
              <a:t> lead to software </a:t>
            </a:r>
            <a:r>
              <a:rPr lang="it-IT" sz="2400" i="1" dirty="0" err="1">
                <a:solidFill>
                  <a:schemeClr val="bg1"/>
                </a:solidFill>
              </a:rPr>
              <a:t>becoming</a:t>
            </a:r>
            <a:r>
              <a:rPr lang="it-IT" sz="2400" i="1" dirty="0">
                <a:solidFill>
                  <a:schemeClr val="bg1"/>
                </a:solidFill>
              </a:rPr>
              <a:t> </a:t>
            </a:r>
            <a:r>
              <a:rPr lang="it-IT" sz="2400" i="1" dirty="0" err="1">
                <a:solidFill>
                  <a:schemeClr val="bg1"/>
                </a:solidFill>
              </a:rPr>
              <a:t>faulty</a:t>
            </a:r>
            <a:r>
              <a:rPr lang="it-IT" sz="2400" i="1" dirty="0">
                <a:solidFill>
                  <a:schemeClr val="bg1"/>
                </a:solidFill>
              </a:rPr>
              <a:t>, </a:t>
            </a:r>
            <a:r>
              <a:rPr lang="it-IT" sz="2400" i="1" dirty="0" err="1">
                <a:solidFill>
                  <a:schemeClr val="bg1"/>
                </a:solidFill>
              </a:rPr>
              <a:t>unusuble</a:t>
            </a:r>
            <a:r>
              <a:rPr lang="it-IT" sz="2400" i="1" dirty="0">
                <a:solidFill>
                  <a:schemeClr val="bg1"/>
                </a:solidFill>
              </a:rPr>
              <a:t>, or in </a:t>
            </a:r>
            <a:r>
              <a:rPr lang="it-IT" sz="2400" i="1" dirty="0" err="1">
                <a:solidFill>
                  <a:schemeClr val="bg1"/>
                </a:solidFill>
              </a:rPr>
              <a:t>need</a:t>
            </a:r>
            <a:r>
              <a:rPr lang="it-IT" sz="2400" i="1" dirty="0">
                <a:solidFill>
                  <a:schemeClr val="bg1"/>
                </a:solidFill>
              </a:rPr>
              <a:t> of upgrade.</a:t>
            </a:r>
          </a:p>
        </p:txBody>
      </p:sp>
    </p:spTree>
    <p:extLst>
      <p:ext uri="{BB962C8B-B14F-4D97-AF65-F5344CB8AC3E}">
        <p14:creationId xmlns:p14="http://schemas.microsoft.com/office/powerpoint/2010/main" val="33327456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547688" y="295275"/>
            <a:ext cx="11888787" cy="91757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Evolutionary Software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F32F8AEF-B45B-C443-8B5A-B27112C0D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8237" y="1363662"/>
            <a:ext cx="7620000" cy="4675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143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clipart, disegno, Cartoni animati, illustrazione&#10;&#10;Descrizione generata automaticamente">
            <a:extLst>
              <a:ext uri="{FF2B5EF4-FFF2-40B4-BE49-F238E27FC236}">
                <a16:creationId xmlns:a16="http://schemas.microsoft.com/office/drawing/2014/main" id="{55309BAF-D94C-B4ED-1402-2D69AF965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7437" y="1592262"/>
            <a:ext cx="5181600" cy="4188058"/>
          </a:xfrm>
          <a:prstGeom prst="rect">
            <a:avLst/>
          </a:prstGeom>
        </p:spPr>
      </p:pic>
      <p:sp>
        <p:nvSpPr>
          <p:cNvPr id="2" name="Title 4">
            <a:extLst>
              <a:ext uri="{FF2B5EF4-FFF2-40B4-BE49-F238E27FC236}">
                <a16:creationId xmlns:a16="http://schemas.microsoft.com/office/drawing/2014/main" id="{48E52F82-98C8-0A64-D2C4-51B54731008E}"/>
              </a:ext>
            </a:extLst>
          </p:cNvPr>
          <p:cNvSpPr txBox="1">
            <a:spLocks/>
          </p:cNvSpPr>
          <p:nvPr/>
        </p:nvSpPr>
        <p:spPr>
          <a:xfrm>
            <a:off x="547688" y="295275"/>
            <a:ext cx="11888787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rm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it-IT" dirty="0" err="1">
                <a:solidFill>
                  <a:schemeClr val="bg1"/>
                </a:solidFill>
              </a:rPr>
              <a:t>Evolutionary</a:t>
            </a:r>
            <a:r>
              <a:rPr lang="it-IT" dirty="0">
                <a:solidFill>
                  <a:schemeClr val="bg1"/>
                </a:solidFill>
              </a:rPr>
              <a:t> Architecture</a:t>
            </a:r>
          </a:p>
        </p:txBody>
      </p:sp>
    </p:spTree>
    <p:extLst>
      <p:ext uri="{BB962C8B-B14F-4D97-AF65-F5344CB8AC3E}">
        <p14:creationId xmlns:p14="http://schemas.microsoft.com/office/powerpoint/2010/main" val="1055838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9066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A9389C92-C462-B5A1-53FF-08BE21F49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150" y="835025"/>
            <a:ext cx="3560073" cy="2635250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8B91C680-85EE-4F0D-751D-221BA3EF10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1251" y="830262"/>
            <a:ext cx="3579123" cy="2395941"/>
          </a:xfrm>
          <a:prstGeom prst="rect">
            <a:avLst/>
          </a:prstGeom>
        </p:spPr>
      </p:pic>
      <p:pic>
        <p:nvPicPr>
          <p:cNvPr id="3" name="Immagine 2" descr="Immagine che contiene clipart, disegno, Cartoni animati, illustrazione&#10;&#10;Descrizione generata automaticamente">
            <a:extLst>
              <a:ext uri="{FF2B5EF4-FFF2-40B4-BE49-F238E27FC236}">
                <a16:creationId xmlns:a16="http://schemas.microsoft.com/office/drawing/2014/main" id="{55309BAF-D94C-B4ED-1402-2D69AF965F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5637" y="2813050"/>
            <a:ext cx="3505200" cy="2833098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6AE4631E-2940-BD2D-F661-A1550F1AF7EB}"/>
              </a:ext>
            </a:extLst>
          </p:cNvPr>
          <p:cNvSpPr txBox="1"/>
          <p:nvPr/>
        </p:nvSpPr>
        <p:spPr>
          <a:xfrm>
            <a:off x="4846637" y="2933285"/>
            <a:ext cx="1218923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Monolithic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9A07436-A9F1-1397-0077-1C60F7D154D4}"/>
              </a:ext>
            </a:extLst>
          </p:cNvPr>
          <p:cNvSpPr txBox="1"/>
          <p:nvPr/>
        </p:nvSpPr>
        <p:spPr>
          <a:xfrm>
            <a:off x="6827837" y="3984916"/>
            <a:ext cx="1210909" cy="44781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1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Microservices</a:t>
            </a:r>
            <a:endParaRPr lang="it-IT" sz="11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8871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503237" y="296862"/>
            <a:ext cx="11658600" cy="685800"/>
          </a:xfrm>
        </p:spPr>
        <p:txBody>
          <a:bodyPr/>
          <a:lstStyle/>
          <a:p>
            <a:r>
              <a:rPr lang="en-US" sz="3200" dirty="0">
                <a:solidFill>
                  <a:schemeClr val="bg1"/>
                </a:solidFill>
              </a:rPr>
              <a:t>Modular Monolith Architecture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7A57DCC-40F2-E9B1-D653-F832D5F7D725}"/>
              </a:ext>
            </a:extLst>
          </p:cNvPr>
          <p:cNvSpPr txBox="1"/>
          <p:nvPr/>
        </p:nvSpPr>
        <p:spPr>
          <a:xfrm>
            <a:off x="655637" y="2016738"/>
            <a:ext cx="4800600" cy="3077766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</a:rPr>
              <a:t>Increased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productivity</a:t>
            </a:r>
            <a:endParaRPr lang="it-IT" dirty="0">
              <a:solidFill>
                <a:schemeClr val="bg1"/>
              </a:solidFill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</a:rPr>
              <a:t>Ease</a:t>
            </a:r>
            <a:r>
              <a:rPr lang="it-IT" dirty="0">
                <a:solidFill>
                  <a:schemeClr val="bg1"/>
                </a:solidFill>
              </a:rPr>
              <a:t> of </a:t>
            </a:r>
            <a:r>
              <a:rPr lang="it-IT" dirty="0" err="1">
                <a:solidFill>
                  <a:schemeClr val="bg1"/>
                </a:solidFill>
              </a:rPr>
              <a:t>creating</a:t>
            </a:r>
            <a:r>
              <a:rPr lang="it-IT" dirty="0">
                <a:solidFill>
                  <a:schemeClr val="bg1"/>
                </a:solidFill>
              </a:rPr>
              <a:t> new </a:t>
            </a:r>
            <a:r>
              <a:rPr lang="it-IT" dirty="0" err="1">
                <a:solidFill>
                  <a:schemeClr val="bg1"/>
                </a:solidFill>
              </a:rPr>
              <a:t>modules</a:t>
            </a:r>
            <a:endParaRPr lang="it-IT" dirty="0">
              <a:solidFill>
                <a:schemeClr val="bg1"/>
              </a:solidFill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</a:rPr>
              <a:t>Simplicity</a:t>
            </a:r>
            <a:r>
              <a:rPr lang="it-IT" dirty="0">
                <a:solidFill>
                  <a:schemeClr val="bg1"/>
                </a:solidFill>
              </a:rPr>
              <a:t> of debugging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</a:rPr>
              <a:t>Ability</a:t>
            </a:r>
            <a:r>
              <a:rPr lang="it-IT" dirty="0">
                <a:solidFill>
                  <a:schemeClr val="bg1"/>
                </a:solidFill>
              </a:rPr>
              <a:t> to </a:t>
            </a:r>
            <a:r>
              <a:rPr lang="it-IT" dirty="0" err="1">
                <a:solidFill>
                  <a:schemeClr val="bg1"/>
                </a:solidFill>
              </a:rPr>
              <a:t>convert</a:t>
            </a:r>
            <a:r>
              <a:rPr lang="it-IT" dirty="0">
                <a:solidFill>
                  <a:schemeClr val="bg1"/>
                </a:solidFill>
              </a:rPr>
              <a:t> to </a:t>
            </a:r>
            <a:r>
              <a:rPr lang="it-IT" dirty="0" err="1">
                <a:solidFill>
                  <a:schemeClr val="bg1"/>
                </a:solidFill>
              </a:rPr>
              <a:t>microservices</a:t>
            </a:r>
            <a:r>
              <a:rPr lang="it-IT" dirty="0">
                <a:solidFill>
                  <a:schemeClr val="bg1"/>
                </a:solidFill>
              </a:rPr>
              <a:t> 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</a:rPr>
              <a:t>Improved</a:t>
            </a:r>
            <a:r>
              <a:rPr lang="it-IT" dirty="0">
                <a:solidFill>
                  <a:schemeClr val="bg1"/>
                </a:solidFill>
              </a:rPr>
              <a:t> team </a:t>
            </a:r>
            <a:r>
              <a:rPr lang="it-IT" dirty="0" err="1">
                <a:solidFill>
                  <a:schemeClr val="bg1"/>
                </a:solidFill>
              </a:rPr>
              <a:t>collaborations</a:t>
            </a:r>
            <a:endParaRPr lang="it-IT" dirty="0">
              <a:solidFill>
                <a:schemeClr val="bg1"/>
              </a:solidFill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A </a:t>
            </a:r>
            <a:r>
              <a:rPr lang="it-IT" dirty="0" err="1">
                <a:solidFill>
                  <a:schemeClr val="bg1"/>
                </a:solidFill>
              </a:rPr>
              <a:t>less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complex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architecture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compared</a:t>
            </a:r>
            <a:r>
              <a:rPr lang="it-IT" dirty="0">
                <a:solidFill>
                  <a:schemeClr val="bg1"/>
                </a:solidFill>
              </a:rPr>
              <a:t> to </a:t>
            </a:r>
            <a:r>
              <a:rPr lang="it-IT" dirty="0" err="1">
                <a:solidFill>
                  <a:schemeClr val="bg1"/>
                </a:solidFill>
              </a:rPr>
              <a:t>microservices</a:t>
            </a:r>
            <a:endParaRPr lang="it-IT" dirty="0">
              <a:solidFill>
                <a:schemeClr val="bg1"/>
              </a:solidFill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A </a:t>
            </a:r>
            <a:r>
              <a:rPr lang="it-IT" dirty="0" err="1">
                <a:solidFill>
                  <a:schemeClr val="bg1"/>
                </a:solidFill>
              </a:rPr>
              <a:t>cohesive</a:t>
            </a:r>
            <a:r>
              <a:rPr lang="it-IT" dirty="0">
                <a:solidFill>
                  <a:schemeClr val="bg1"/>
                </a:solidFill>
              </a:rPr>
              <a:t> and </a:t>
            </a:r>
            <a:r>
              <a:rPr lang="it-IT" dirty="0" err="1">
                <a:solidFill>
                  <a:schemeClr val="bg1"/>
                </a:solidFill>
              </a:rPr>
              <a:t>loosely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coupled</a:t>
            </a:r>
            <a:r>
              <a:rPr lang="it-IT" dirty="0">
                <a:solidFill>
                  <a:schemeClr val="bg1"/>
                </a:solidFill>
              </a:rPr>
              <a:t> system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The option to use </a:t>
            </a:r>
            <a:r>
              <a:rPr lang="it-IT" dirty="0" err="1">
                <a:solidFill>
                  <a:schemeClr val="bg1"/>
                </a:solidFill>
              </a:rPr>
              <a:t>different</a:t>
            </a:r>
            <a:r>
              <a:rPr lang="it-IT" dirty="0">
                <a:solidFill>
                  <a:schemeClr val="bg1"/>
                </a:solidFill>
              </a:rPr>
              <a:t> databases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6F6B7605-CA75-0384-2907-37D4228B0563}"/>
              </a:ext>
            </a:extLst>
          </p:cNvPr>
          <p:cNvCxnSpPr/>
          <p:nvPr/>
        </p:nvCxnSpPr>
        <p:spPr>
          <a:xfrm>
            <a:off x="5532437" y="1363662"/>
            <a:ext cx="76200" cy="4953000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7" name="Immagine 6">
            <a:extLst>
              <a:ext uri="{FF2B5EF4-FFF2-40B4-BE49-F238E27FC236}">
                <a16:creationId xmlns:a16="http://schemas.microsoft.com/office/drawing/2014/main" id="{B3CE768A-CC11-2CAA-E40C-DBF6512A58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5837" y="2278062"/>
            <a:ext cx="5562600" cy="2795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377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103437" y="373062"/>
            <a:ext cx="9448800" cy="685800"/>
          </a:xfrm>
        </p:spPr>
        <p:txBody>
          <a:bodyPr/>
          <a:lstStyle/>
          <a:p>
            <a:r>
              <a:rPr lang="en-US" sz="4000" dirty="0">
                <a:solidFill>
                  <a:schemeClr val="bg1"/>
                </a:solidFill>
              </a:rPr>
              <a:t>Event-Driven and CQRS Pattern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EED91F61-FEED-15C3-B8A7-37F659070D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9237" y="1151295"/>
            <a:ext cx="6324600" cy="4691934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E1845B6F-0827-809D-10E4-C6553108D53A}"/>
              </a:ext>
            </a:extLst>
          </p:cNvPr>
          <p:cNvSpPr txBox="1"/>
          <p:nvPr/>
        </p:nvSpPr>
        <p:spPr>
          <a:xfrm>
            <a:off x="9342437" y="4259262"/>
            <a:ext cx="2057400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4"/>
              </a:rPr>
              <a:t>Microsoft </a:t>
            </a:r>
            <a:r>
              <a:rPr lang="it-IT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4"/>
              </a:rPr>
              <a:t>DevBlogs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93085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e 5">
            <a:extLst>
              <a:ext uri="{FF2B5EF4-FFF2-40B4-BE49-F238E27FC236}">
                <a16:creationId xmlns:a16="http://schemas.microsoft.com/office/drawing/2014/main" id="{6E3C0966-6924-9F12-C3BA-91F6583E3DFD}"/>
              </a:ext>
            </a:extLst>
          </p:cNvPr>
          <p:cNvSpPr/>
          <p:nvPr/>
        </p:nvSpPr>
        <p:spPr bwMode="auto">
          <a:xfrm>
            <a:off x="1036637" y="1317624"/>
            <a:ext cx="2438400" cy="990600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/>
              <a:t>Launch New Order</a:t>
            </a:r>
            <a:endParaRPr lang="it-IT" sz="1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B4624487-E27A-D57F-4908-6EA9C626B700}"/>
              </a:ext>
            </a:extLst>
          </p:cNvPr>
          <p:cNvSpPr/>
          <p:nvPr/>
        </p:nvSpPr>
        <p:spPr bwMode="auto">
          <a:xfrm>
            <a:off x="8199437" y="1287462"/>
            <a:ext cx="2438400" cy="990600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/>
              <a:t>Ask Beers Availability</a:t>
            </a:r>
            <a:endParaRPr lang="it-IT" sz="1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A99062C8-C3A4-E607-D54F-DAE37D2CDAB1}"/>
              </a:ext>
            </a:extLst>
          </p:cNvPr>
          <p:cNvCxnSpPr/>
          <p:nvPr/>
        </p:nvCxnSpPr>
        <p:spPr>
          <a:xfrm>
            <a:off x="6142037" y="830263"/>
            <a:ext cx="0" cy="5181600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0EC49915-FADC-A8E6-999F-900365B1DB19}"/>
              </a:ext>
            </a:extLst>
          </p:cNvPr>
          <p:cNvSpPr/>
          <p:nvPr/>
        </p:nvSpPr>
        <p:spPr bwMode="auto">
          <a:xfrm>
            <a:off x="427037" y="220662"/>
            <a:ext cx="5181600" cy="609601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it-IT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Sales</a:t>
            </a: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433629DA-13D7-92D3-79BE-FE0D990129DA}"/>
              </a:ext>
            </a:extLst>
          </p:cNvPr>
          <p:cNvSpPr/>
          <p:nvPr/>
        </p:nvSpPr>
        <p:spPr bwMode="auto">
          <a:xfrm>
            <a:off x="6675439" y="220662"/>
            <a:ext cx="5181600" cy="609601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it-IT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Warehouse</a:t>
            </a:r>
            <a:endParaRPr lang="it-IT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AA43E53E-F719-1A30-FC47-FA0CB21C45F1}"/>
              </a:ext>
            </a:extLst>
          </p:cNvPr>
          <p:cNvSpPr/>
          <p:nvPr/>
        </p:nvSpPr>
        <p:spPr bwMode="auto">
          <a:xfrm>
            <a:off x="1036637" y="2490785"/>
            <a:ext cx="2438400" cy="990600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/>
              <a:t>Beers Availability Checked</a:t>
            </a:r>
            <a:endParaRPr lang="it-IT" sz="1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Ovale 15">
            <a:extLst>
              <a:ext uri="{FF2B5EF4-FFF2-40B4-BE49-F238E27FC236}">
                <a16:creationId xmlns:a16="http://schemas.microsoft.com/office/drawing/2014/main" id="{B4F20222-C34D-992B-41E6-CA8B3A4FA01E}"/>
              </a:ext>
            </a:extLst>
          </p:cNvPr>
          <p:cNvSpPr/>
          <p:nvPr/>
        </p:nvSpPr>
        <p:spPr bwMode="auto">
          <a:xfrm>
            <a:off x="8351837" y="3663946"/>
            <a:ext cx="2438400" cy="990600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/>
              <a:t>Beers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Withdrawal</a:t>
            </a:r>
            <a:endParaRPr lang="it-IT" sz="1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4DD7AAE4-4381-6311-38B0-D6938771DA1E}"/>
              </a:ext>
            </a:extLst>
          </p:cNvPr>
          <p:cNvSpPr/>
          <p:nvPr/>
        </p:nvSpPr>
        <p:spPr bwMode="auto">
          <a:xfrm>
            <a:off x="1036637" y="3663946"/>
            <a:ext cx="2438400" cy="990600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/>
              <a:t>Beers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Withdrawal</a:t>
            </a:r>
            <a:endParaRPr lang="it-IT" sz="1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094D4669-1B4C-E147-E512-E6C67F980E2F}"/>
              </a:ext>
            </a:extLst>
          </p:cNvPr>
          <p:cNvSpPr/>
          <p:nvPr/>
        </p:nvSpPr>
        <p:spPr bwMode="auto">
          <a:xfrm>
            <a:off x="1073149" y="4837107"/>
            <a:ext cx="2438400" cy="990600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/>
              <a:t>Add Order</a:t>
            </a:r>
            <a:endParaRPr lang="it-IT" sz="1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A2191486-707C-5568-8FAB-B48DF21400B8}"/>
              </a:ext>
            </a:extLst>
          </p:cNvPr>
          <p:cNvCxnSpPr/>
          <p:nvPr/>
        </p:nvCxnSpPr>
        <p:spPr>
          <a:xfrm>
            <a:off x="3627437" y="1782762"/>
            <a:ext cx="4343400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169DF9EC-4020-FE94-BE80-13B2E693F866}"/>
              </a:ext>
            </a:extLst>
          </p:cNvPr>
          <p:cNvCxnSpPr/>
          <p:nvPr/>
        </p:nvCxnSpPr>
        <p:spPr>
          <a:xfrm flipH="1">
            <a:off x="3627437" y="2049462"/>
            <a:ext cx="4572000" cy="83820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89F44CD1-825C-7714-7204-4B814B459AA2}"/>
              </a:ext>
            </a:extLst>
          </p:cNvPr>
          <p:cNvCxnSpPr>
            <a:cxnSpLocks/>
          </p:cNvCxnSpPr>
          <p:nvPr/>
        </p:nvCxnSpPr>
        <p:spPr>
          <a:xfrm>
            <a:off x="3627437" y="4151308"/>
            <a:ext cx="4572000" cy="7938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B8EC8591-6AF0-7AA8-177E-C21ACA846950}"/>
              </a:ext>
            </a:extLst>
          </p:cNvPr>
          <p:cNvCxnSpPr/>
          <p:nvPr/>
        </p:nvCxnSpPr>
        <p:spPr>
          <a:xfrm flipH="1">
            <a:off x="3627437" y="4483886"/>
            <a:ext cx="4572000" cy="83820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8829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CECAA04F-F8A7-F634-02A2-8E127B80C1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837" y="1058862"/>
            <a:ext cx="4458086" cy="3254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161395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e 2">
            <a:extLst>
              <a:ext uri="{FF2B5EF4-FFF2-40B4-BE49-F238E27FC236}">
                <a16:creationId xmlns:a16="http://schemas.microsoft.com/office/drawing/2014/main" id="{D41A015F-7B88-215F-EF6E-E707D9DC3620}"/>
              </a:ext>
            </a:extLst>
          </p:cNvPr>
          <p:cNvSpPr/>
          <p:nvPr/>
        </p:nvSpPr>
        <p:spPr bwMode="auto">
          <a:xfrm>
            <a:off x="6751637" y="4335462"/>
            <a:ext cx="2819400" cy="1828800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/>
              <a:t>Azure Container Apps enables you to build serverless services based on containers</a:t>
            </a:r>
            <a:endParaRPr lang="it-IT" sz="1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6E3C0966-6924-9F12-C3BA-91F6583E3DFD}"/>
              </a:ext>
            </a:extLst>
          </p:cNvPr>
          <p:cNvSpPr/>
          <p:nvPr/>
        </p:nvSpPr>
        <p:spPr bwMode="auto">
          <a:xfrm>
            <a:off x="6980237" y="472659"/>
            <a:ext cx="3048000" cy="2066509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/>
              <a:t>Azure </a:t>
            </a:r>
            <a:r>
              <a:rPr lang="en-US" sz="1600" dirty="0" err="1"/>
              <a:t>AppService</a:t>
            </a:r>
            <a:r>
              <a:rPr lang="en-US" sz="1600" dirty="0"/>
              <a:t> provides fully managed hosting for web applications including websites and web APIs</a:t>
            </a:r>
            <a:endParaRPr lang="it-IT" sz="1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Immagine 3" descr="Immagine che contiene clipart, disegno, Cartoni animati, illustrazione&#10;&#10;Descrizione generata automaticamente">
            <a:extLst>
              <a:ext uri="{FF2B5EF4-FFF2-40B4-BE49-F238E27FC236}">
                <a16:creationId xmlns:a16="http://schemas.microsoft.com/office/drawing/2014/main" id="{75AAB643-999D-0423-E3CA-A7419F423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96" y="906462"/>
            <a:ext cx="5723116" cy="4625741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0B2A4065-091E-220C-997C-41C337228B2B}"/>
              </a:ext>
            </a:extLst>
          </p:cNvPr>
          <p:cNvSpPr txBox="1"/>
          <p:nvPr/>
        </p:nvSpPr>
        <p:spPr>
          <a:xfrm>
            <a:off x="628071" y="2855497"/>
            <a:ext cx="1378391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b="1" dirty="0"/>
              <a:t>App Service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2168EDA-D123-EADA-FD28-64130DD7CF11}"/>
              </a:ext>
            </a:extLst>
          </p:cNvPr>
          <p:cNvSpPr txBox="1"/>
          <p:nvPr/>
        </p:nvSpPr>
        <p:spPr>
          <a:xfrm>
            <a:off x="1646237" y="1261232"/>
            <a:ext cx="804675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b="1" dirty="0"/>
              <a:t>AKS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3C557A8-98FD-0D8A-35F1-C117BD45F7E8}"/>
              </a:ext>
            </a:extLst>
          </p:cNvPr>
          <p:cNvSpPr txBox="1"/>
          <p:nvPr/>
        </p:nvSpPr>
        <p:spPr>
          <a:xfrm>
            <a:off x="4541837" y="2974649"/>
            <a:ext cx="1594026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b="1" dirty="0"/>
              <a:t>Container App</a:t>
            </a:r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15AB4DF2-979A-476A-2D2C-872463B51129}"/>
              </a:ext>
            </a:extLst>
          </p:cNvPr>
          <p:cNvSpPr/>
          <p:nvPr/>
        </p:nvSpPr>
        <p:spPr bwMode="auto">
          <a:xfrm>
            <a:off x="9190037" y="2388848"/>
            <a:ext cx="3048000" cy="2066509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/>
              <a:t>Azure Kubernetes Service (AKS) </a:t>
            </a:r>
            <a:r>
              <a:rPr lang="en-US" dirty="0"/>
              <a:t>provides a fully managed Kubernetes option in Azure</a:t>
            </a:r>
            <a:endParaRPr lang="it-IT" sz="1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791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5" grpId="0"/>
      <p:bldP spid="8" grpId="0"/>
      <p:bldP spid="10" grpId="0"/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61976" y="1668476"/>
            <a:ext cx="10998199" cy="1828786"/>
          </a:xfrm>
          <a:noFill/>
        </p:spPr>
        <p:txBody>
          <a:bodyPr/>
          <a:lstStyle/>
          <a:p>
            <a:r>
              <a:rPr lang="en-US" dirty="0"/>
              <a:t>Using .NET and Azure to Build &amp; Deploy Microservices Architectures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54039" y="5021262"/>
            <a:ext cx="10998198" cy="760676"/>
          </a:xfrm>
          <a:noFill/>
        </p:spPr>
        <p:txBody>
          <a:bodyPr/>
          <a:lstStyle/>
          <a:p>
            <a:r>
              <a:rPr lang="en-US" dirty="0"/>
              <a:t>Alberto Acerbis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C3BAF9B2-160D-95F2-6C2E-B7AD7F85779C}"/>
              </a:ext>
            </a:extLst>
          </p:cNvPr>
          <p:cNvSpPr txBox="1">
            <a:spLocks/>
          </p:cNvSpPr>
          <p:nvPr/>
        </p:nvSpPr>
        <p:spPr>
          <a:xfrm>
            <a:off x="554039" y="3878924"/>
            <a:ext cx="10998198" cy="760676"/>
          </a:xfrm>
          <a:prstGeom prst="rect">
            <a:avLst/>
          </a:prstGeom>
          <a:noFill/>
        </p:spPr>
        <p:txBody>
          <a:bodyPr vert="horz" wrap="square" lIns="146304" tIns="109728" rIns="146304" bIns="109728" rtlCol="0">
            <a:no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00" kern="1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Aka : Evolutionary Architectures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93751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4693597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FD3289EE-EC41-E774-88DC-F4519237B8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6062"/>
          <a:stretch/>
        </p:blipFill>
        <p:spPr>
          <a:xfrm>
            <a:off x="123825" y="69850"/>
            <a:ext cx="12188825" cy="68548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26994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729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3558906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547688" y="295275"/>
            <a:ext cx="11888787" cy="917575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 matter of cost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33FA56D-EF12-AC3A-3177-701FACFA2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6037" y="2963862"/>
            <a:ext cx="8302172" cy="2724150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22D97B01-9476-DAA4-BBB9-B9EEC73353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28" y="1416822"/>
            <a:ext cx="3177815" cy="208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983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547688" y="295275"/>
            <a:ext cx="11888787" cy="91757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Evolutionary Architecture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370DCC53-1341-EC05-6AF8-271472D74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837" y="1832416"/>
            <a:ext cx="2590800" cy="332969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2B88AC35-475F-8BF6-534F-613F124C75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5037" y="1818509"/>
            <a:ext cx="2590800" cy="3343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76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61DB5643-E969-C950-9F62-A1E9306AC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526" y="296862"/>
            <a:ext cx="5303837" cy="898812"/>
          </a:xfrm>
        </p:spPr>
        <p:txBody>
          <a:bodyPr/>
          <a:lstStyle/>
          <a:p>
            <a:r>
              <a:rPr lang="it-IT" sz="5400" dirty="0"/>
              <a:t>About Me</a:t>
            </a:r>
          </a:p>
        </p:txBody>
      </p:sp>
      <p:pic>
        <p:nvPicPr>
          <p:cNvPr id="6" name="Segnaposto immagine 5" descr="Immagine che contiene persona, uomo, inpiedi, posando&#10;&#10;Descrizione generata automaticamente">
            <a:extLst>
              <a:ext uri="{FF2B5EF4-FFF2-40B4-BE49-F238E27FC236}">
                <a16:creationId xmlns:a16="http://schemas.microsoft.com/office/drawing/2014/main" id="{546B6989-0514-C10D-E0F2-9FE6EEAD968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341" b="3341"/>
          <a:stretch>
            <a:fillRect/>
          </a:stretch>
        </p:blipFill>
        <p:spPr>
          <a:xfrm>
            <a:off x="5913437" y="1647029"/>
            <a:ext cx="1982704" cy="1850233"/>
          </a:xfrm>
          <a:prstGeom prst="rect">
            <a:avLst/>
          </a:prstGeom>
        </p:spPr>
      </p:pic>
      <p:pic>
        <p:nvPicPr>
          <p:cNvPr id="7" name="Picture 2" descr="GitHub Logomark">
            <a:extLst>
              <a:ext uri="{FF2B5EF4-FFF2-40B4-BE49-F238E27FC236}">
                <a16:creationId xmlns:a16="http://schemas.microsoft.com/office/drawing/2014/main" id="{4D998D8E-0B8B-BAA6-2B10-B3761F1522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660" y="3725226"/>
            <a:ext cx="392173" cy="392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695BAEA5-7B70-D262-E5ED-FD7B567AC9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3660" y="3351098"/>
            <a:ext cx="392173" cy="334963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0AD3F206-CBCF-315A-2DDB-6B5E64B731E8}"/>
              </a:ext>
            </a:extLst>
          </p:cNvPr>
          <p:cNvSpPr txBox="1"/>
          <p:nvPr/>
        </p:nvSpPr>
        <p:spPr>
          <a:xfrm>
            <a:off x="1381721" y="3301841"/>
            <a:ext cx="3240281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hlinkClick r:id="rId6"/>
              </a:rPr>
              <a:t>alberto.acerbis@intre.it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66FDF8C-24F1-6DF7-3681-25E868746A63}"/>
              </a:ext>
            </a:extLst>
          </p:cNvPr>
          <p:cNvSpPr txBox="1"/>
          <p:nvPr/>
        </p:nvSpPr>
        <p:spPr>
          <a:xfrm>
            <a:off x="1407590" y="3686061"/>
            <a:ext cx="3337295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7"/>
              </a:rPr>
              <a:t>https://github.com/brewup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44C96EB-CB2C-6E43-2852-01EC41A2A835}"/>
              </a:ext>
            </a:extLst>
          </p:cNvPr>
          <p:cNvSpPr txBox="1"/>
          <p:nvPr/>
        </p:nvSpPr>
        <p:spPr>
          <a:xfrm>
            <a:off x="1407590" y="4150680"/>
            <a:ext cx="3794322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8"/>
              </a:rPr>
              <a:t>https://github.com/cqrs-muflone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12" name="Picture 4">
            <a:extLst>
              <a:ext uri="{FF2B5EF4-FFF2-40B4-BE49-F238E27FC236}">
                <a16:creationId xmlns:a16="http://schemas.microsoft.com/office/drawing/2014/main" id="{C0210447-3700-A796-6006-06EB16390E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4478" y="3754388"/>
            <a:ext cx="794463" cy="794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Microsoft Certified: Azure Solutions Architect Expert (Legacy)">
            <a:extLst>
              <a:ext uri="{FF2B5EF4-FFF2-40B4-BE49-F238E27FC236}">
                <a16:creationId xmlns:a16="http://schemas.microsoft.com/office/drawing/2014/main" id="{349EDDF9-5624-86B9-D8D1-B7173E4551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0658" y="3754387"/>
            <a:ext cx="794463" cy="794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>
            <a:hlinkClick r:id="rId11"/>
            <a:extLst>
              <a:ext uri="{FF2B5EF4-FFF2-40B4-BE49-F238E27FC236}">
                <a16:creationId xmlns:a16="http://schemas.microsoft.com/office/drawing/2014/main" id="{F7176889-F3D3-7E4A-99F2-A4093B1A8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3743" y="4572833"/>
            <a:ext cx="2061467" cy="588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Ovale 14">
            <a:extLst>
              <a:ext uri="{FF2B5EF4-FFF2-40B4-BE49-F238E27FC236}">
                <a16:creationId xmlns:a16="http://schemas.microsoft.com/office/drawing/2014/main" id="{82114B46-81AD-8377-B358-6B765BF55E92}"/>
              </a:ext>
            </a:extLst>
          </p:cNvPr>
          <p:cNvSpPr/>
          <p:nvPr/>
        </p:nvSpPr>
        <p:spPr>
          <a:xfrm>
            <a:off x="1163428" y="1647029"/>
            <a:ext cx="2716949" cy="1121366"/>
          </a:xfrm>
          <a:prstGeom prst="ellipse">
            <a:avLst/>
          </a:prstGeom>
          <a:solidFill>
            <a:schemeClr val="accent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rgbClr val="59328A"/>
              </a:solidFill>
              <a:highlight>
                <a:srgbClr val="0261C4"/>
              </a:highlight>
            </a:endParaRP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8903AAB4-0A34-7C66-0138-F334584D337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625585" y="2004511"/>
            <a:ext cx="1792634" cy="406401"/>
          </a:xfrm>
          <a:prstGeom prst="rect">
            <a:avLst/>
          </a:prstGeom>
        </p:spPr>
      </p:pic>
      <p:pic>
        <p:nvPicPr>
          <p:cNvPr id="17" name="Immagine 16">
            <a:hlinkClick r:id="rId14"/>
            <a:extLst>
              <a:ext uri="{FF2B5EF4-FFF2-40B4-BE49-F238E27FC236}">
                <a16:creationId xmlns:a16="http://schemas.microsoft.com/office/drawing/2014/main" id="{277D688F-05EA-C9DE-2F38-222DC8A8891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120769" y="2206605"/>
            <a:ext cx="1488402" cy="1900773"/>
          </a:xfrm>
          <a:prstGeom prst="rect">
            <a:avLst/>
          </a:prstGeom>
        </p:spPr>
      </p:pic>
      <p:sp>
        <p:nvSpPr>
          <p:cNvPr id="18" name="AutoShape 2" descr="Twitch: streaming live - App su Google Play">
            <a:extLst>
              <a:ext uri="{FF2B5EF4-FFF2-40B4-BE49-F238E27FC236}">
                <a16:creationId xmlns:a16="http://schemas.microsoft.com/office/drawing/2014/main" id="{CAF38900-966C-17EF-6B75-0A8FFCA4CAE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98971" y="3117102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D7C9CF0B-E601-7F0E-9EEC-130C8B2C597F}"/>
              </a:ext>
            </a:extLst>
          </p:cNvPr>
          <p:cNvSpPr txBox="1"/>
          <p:nvPr/>
        </p:nvSpPr>
        <p:spPr>
          <a:xfrm>
            <a:off x="1381721" y="5042482"/>
            <a:ext cx="3794322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16"/>
              </a:rPr>
              <a:t>https://www.twitch.tv/dddbrewup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20" name="Picture 2" descr="GitHub Logomark">
            <a:extLst>
              <a:ext uri="{FF2B5EF4-FFF2-40B4-BE49-F238E27FC236}">
                <a16:creationId xmlns:a16="http://schemas.microsoft.com/office/drawing/2014/main" id="{AF2D0351-D1B9-B9A7-3461-35D1926455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468" y="4609158"/>
            <a:ext cx="392173" cy="392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3E136571-57F2-5A22-AC85-A38F613982B8}"/>
              </a:ext>
            </a:extLst>
          </p:cNvPr>
          <p:cNvSpPr txBox="1"/>
          <p:nvPr/>
        </p:nvSpPr>
        <p:spPr>
          <a:xfrm>
            <a:off x="1381721" y="4559365"/>
            <a:ext cx="3794322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17"/>
              </a:rPr>
              <a:t>https://github.com/ace68</a:t>
            </a:r>
            <a:endParaRPr lang="it-IT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22" name="Immagine 21">
            <a:extLst>
              <a:ext uri="{FF2B5EF4-FFF2-40B4-BE49-F238E27FC236}">
                <a16:creationId xmlns:a16="http://schemas.microsoft.com/office/drawing/2014/main" id="{54377DAF-9098-9556-FD3A-AF70F62FEC77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20681" y="4165381"/>
            <a:ext cx="407452" cy="407452"/>
          </a:xfrm>
          <a:prstGeom prst="rect">
            <a:avLst/>
          </a:prstGeom>
        </p:spPr>
      </p:pic>
      <p:pic>
        <p:nvPicPr>
          <p:cNvPr id="23" name="Immagine 22">
            <a:extLst>
              <a:ext uri="{FF2B5EF4-FFF2-40B4-BE49-F238E27FC236}">
                <a16:creationId xmlns:a16="http://schemas.microsoft.com/office/drawing/2014/main" id="{30F6AC7F-4CA4-A02A-2543-0AB22773B97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26259" y="5048730"/>
            <a:ext cx="407452" cy="4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781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770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2971853A-7F67-8B6D-5184-BF2098123A18}"/>
              </a:ext>
            </a:extLst>
          </p:cNvPr>
          <p:cNvSpPr/>
          <p:nvPr/>
        </p:nvSpPr>
        <p:spPr bwMode="auto">
          <a:xfrm>
            <a:off x="7589837" y="1237628"/>
            <a:ext cx="3962400" cy="1447800"/>
          </a:xfrm>
          <a:prstGeom prst="roundRect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it-IT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it-IT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Sales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39D1DA2B-EDA6-CCF1-FDE3-8A5E061120C7}"/>
              </a:ext>
            </a:extLst>
          </p:cNvPr>
          <p:cNvSpPr/>
          <p:nvPr/>
        </p:nvSpPr>
        <p:spPr bwMode="auto">
          <a:xfrm>
            <a:off x="7589837" y="4102719"/>
            <a:ext cx="3962400" cy="1447800"/>
          </a:xfrm>
          <a:prstGeom prst="roundRect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it-IT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it-IT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Warehouse</a:t>
            </a:r>
            <a:endParaRPr lang="it-IT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4C16FB5F-9D35-2D39-0C3E-CD2CC92B9AC1}"/>
              </a:ext>
            </a:extLst>
          </p:cNvPr>
          <p:cNvCxnSpPr>
            <a:cxnSpLocks/>
          </p:cNvCxnSpPr>
          <p:nvPr/>
        </p:nvCxnSpPr>
        <p:spPr>
          <a:xfrm>
            <a:off x="4163992" y="3116262"/>
            <a:ext cx="1812954" cy="0"/>
          </a:xfrm>
          <a:prstGeom prst="straightConnector1">
            <a:avLst/>
          </a:prstGeom>
          <a:ln>
            <a:solidFill>
              <a:srgbClr val="FFC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2BB3C5DA-E870-FB76-F903-90A30C9B07A1}"/>
              </a:ext>
            </a:extLst>
          </p:cNvPr>
          <p:cNvCxnSpPr/>
          <p:nvPr/>
        </p:nvCxnSpPr>
        <p:spPr>
          <a:xfrm>
            <a:off x="10409236" y="2807319"/>
            <a:ext cx="0" cy="1111423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24FDB596-248A-392A-DD0B-671896679BFA}"/>
              </a:ext>
            </a:extLst>
          </p:cNvPr>
          <p:cNvCxnSpPr>
            <a:cxnSpLocks/>
          </p:cNvCxnSpPr>
          <p:nvPr/>
        </p:nvCxnSpPr>
        <p:spPr>
          <a:xfrm flipV="1">
            <a:off x="8504236" y="2807319"/>
            <a:ext cx="0" cy="1111423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61A0FFF6-7B55-DA23-2065-E34930FF93E0}"/>
              </a:ext>
            </a:extLst>
          </p:cNvPr>
          <p:cNvCxnSpPr>
            <a:cxnSpLocks/>
          </p:cNvCxnSpPr>
          <p:nvPr/>
        </p:nvCxnSpPr>
        <p:spPr>
          <a:xfrm flipH="1">
            <a:off x="4163992" y="3497262"/>
            <a:ext cx="1769494" cy="0"/>
          </a:xfrm>
          <a:prstGeom prst="straightConnector1">
            <a:avLst/>
          </a:prstGeom>
          <a:ln>
            <a:solidFill>
              <a:srgbClr val="FFC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le 2">
            <a:extLst>
              <a:ext uri="{FF2B5EF4-FFF2-40B4-BE49-F238E27FC236}">
                <a16:creationId xmlns:a16="http://schemas.microsoft.com/office/drawing/2014/main" id="{2F23DB1D-222C-CEA2-099D-145B386A7AE6}"/>
              </a:ext>
            </a:extLst>
          </p:cNvPr>
          <p:cNvSpPr txBox="1">
            <a:spLocks/>
          </p:cNvSpPr>
          <p:nvPr/>
        </p:nvSpPr>
        <p:spPr>
          <a:xfrm>
            <a:off x="808037" y="201338"/>
            <a:ext cx="3048000" cy="685800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</a:rPr>
              <a:t>Scenario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8E41D25-59AB-9C9C-9EF5-42A12B76E1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437" y="1993397"/>
            <a:ext cx="3276600" cy="2677652"/>
          </a:xfrm>
          <a:prstGeom prst="rect">
            <a:avLst/>
          </a:prstGeom>
        </p:spPr>
      </p:pic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4DB1D80-EFCC-0B88-B7A4-9562CC1BDD1A}"/>
              </a:ext>
            </a:extLst>
          </p:cNvPr>
          <p:cNvSpPr/>
          <p:nvPr/>
        </p:nvSpPr>
        <p:spPr bwMode="auto">
          <a:xfrm>
            <a:off x="6284901" y="1237627"/>
            <a:ext cx="532962" cy="4312889"/>
          </a:xfrm>
          <a:prstGeom prst="roundRect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it-IT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E7B37DB6-E21C-C4B6-D6CB-0194A7CA72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9024" y="2845364"/>
            <a:ext cx="838200" cy="103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92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e 2">
            <a:extLst>
              <a:ext uri="{FF2B5EF4-FFF2-40B4-BE49-F238E27FC236}">
                <a16:creationId xmlns:a16="http://schemas.microsoft.com/office/drawing/2014/main" id="{D41A015F-7B88-215F-EF6E-E707D9DC3620}"/>
              </a:ext>
            </a:extLst>
          </p:cNvPr>
          <p:cNvSpPr/>
          <p:nvPr/>
        </p:nvSpPr>
        <p:spPr bwMode="auto">
          <a:xfrm>
            <a:off x="6980237" y="601662"/>
            <a:ext cx="3582987" cy="2389188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The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lowest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level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of knowledge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is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when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we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make a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lot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of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decisions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about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the future system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6E3C0966-6924-9F12-C3BA-91F6583E3DFD}"/>
              </a:ext>
            </a:extLst>
          </p:cNvPr>
          <p:cNvSpPr/>
          <p:nvPr/>
        </p:nvSpPr>
        <p:spPr bwMode="auto">
          <a:xfrm>
            <a:off x="8123237" y="3344862"/>
            <a:ext cx="3696795" cy="2514600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It’s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easy to make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things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complicated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,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but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it’s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complicated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to make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them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simple</a:t>
            </a:r>
            <a:endParaRPr lang="it-IT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Immagine 3" descr="Immagine che contiene clipart, disegno, Cartoni animati, illustrazione&#10;&#10;Descrizione generata automaticamente">
            <a:extLst>
              <a:ext uri="{FF2B5EF4-FFF2-40B4-BE49-F238E27FC236}">
                <a16:creationId xmlns:a16="http://schemas.microsoft.com/office/drawing/2014/main" id="{75AAB643-999D-0423-E3CA-A7419F423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96" y="906462"/>
            <a:ext cx="5723116" cy="4625741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0B2A4065-091E-220C-997C-41C337228B2B}"/>
              </a:ext>
            </a:extLst>
          </p:cNvPr>
          <p:cNvSpPr txBox="1"/>
          <p:nvPr/>
        </p:nvSpPr>
        <p:spPr>
          <a:xfrm>
            <a:off x="655637" y="2768067"/>
            <a:ext cx="1286250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b="1" dirty="0" err="1"/>
              <a:t>Monolithic</a:t>
            </a:r>
            <a:endParaRPr lang="it-IT" sz="1400" b="1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2168EDA-D123-EADA-FD28-64130DD7CF11}"/>
              </a:ext>
            </a:extLst>
          </p:cNvPr>
          <p:cNvSpPr txBox="1"/>
          <p:nvPr/>
        </p:nvSpPr>
        <p:spPr>
          <a:xfrm>
            <a:off x="1298762" y="1306891"/>
            <a:ext cx="1524000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b="1" dirty="0" err="1"/>
              <a:t>Microservices</a:t>
            </a:r>
            <a:endParaRPr lang="it-IT" sz="1400" b="1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36D70393-F01F-A453-B2E4-0BD336387935}"/>
              </a:ext>
            </a:extLst>
          </p:cNvPr>
          <p:cNvSpPr txBox="1"/>
          <p:nvPr/>
        </p:nvSpPr>
        <p:spPr>
          <a:xfrm>
            <a:off x="3398837" y="1217639"/>
            <a:ext cx="1219565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b="1" dirty="0" err="1"/>
              <a:t>Serverless</a:t>
            </a:r>
            <a:endParaRPr lang="it-IT" sz="1400" b="1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3C557A8-98FD-0D8A-35F1-C117BD45F7E8}"/>
              </a:ext>
            </a:extLst>
          </p:cNvPr>
          <p:cNvSpPr txBox="1"/>
          <p:nvPr/>
        </p:nvSpPr>
        <p:spPr>
          <a:xfrm>
            <a:off x="4967944" y="2974649"/>
            <a:ext cx="730521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b="1" dirty="0"/>
              <a:t>SOA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8031E46-156C-E270-5390-B6F28CE76F3B}"/>
              </a:ext>
            </a:extLst>
          </p:cNvPr>
          <p:cNvSpPr txBox="1"/>
          <p:nvPr/>
        </p:nvSpPr>
        <p:spPr>
          <a:xfrm>
            <a:off x="5142261" y="3889891"/>
            <a:ext cx="722505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1400" b="1" dirty="0"/>
              <a:t>EDA</a:t>
            </a:r>
          </a:p>
        </p:txBody>
      </p:sp>
    </p:spTree>
    <p:extLst>
      <p:ext uri="{BB962C8B-B14F-4D97-AF65-F5344CB8AC3E}">
        <p14:creationId xmlns:p14="http://schemas.microsoft.com/office/powerpoint/2010/main" val="195513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547688" y="295275"/>
            <a:ext cx="11888787" cy="91757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Software Architecture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CAC1B84D-B772-659C-9156-54B92F454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2037" y="1363662"/>
            <a:ext cx="7605419" cy="4724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105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547688" y="295275"/>
            <a:ext cx="11888787" cy="91757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Software Architecture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CDC09B4-6EB0-66E0-E2CD-CD5F3C15D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7237" y="1332994"/>
            <a:ext cx="5159187" cy="4328535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64D3EA1F-A564-8C69-F862-D8267E107735}"/>
              </a:ext>
            </a:extLst>
          </p:cNvPr>
          <p:cNvSpPr txBox="1"/>
          <p:nvPr/>
        </p:nvSpPr>
        <p:spPr>
          <a:xfrm>
            <a:off x="517525" y="1332993"/>
            <a:ext cx="4329112" cy="432733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sz="2800" dirty="0" err="1">
                <a:solidFill>
                  <a:schemeClr val="bg1"/>
                </a:solidFill>
              </a:rPr>
              <a:t>Functional</a:t>
            </a:r>
            <a:r>
              <a:rPr lang="it-IT" sz="2800" dirty="0">
                <a:solidFill>
                  <a:schemeClr val="bg1"/>
                </a:solidFill>
              </a:rPr>
              <a:t> </a:t>
            </a:r>
            <a:r>
              <a:rPr lang="it-IT" sz="2800" dirty="0" err="1">
                <a:solidFill>
                  <a:schemeClr val="bg1"/>
                </a:solidFill>
              </a:rPr>
              <a:t>requirements</a:t>
            </a:r>
            <a:r>
              <a:rPr lang="it-IT" sz="2800" dirty="0">
                <a:solidFill>
                  <a:schemeClr val="bg1"/>
                </a:solidFill>
              </a:rPr>
              <a:t>, </a:t>
            </a:r>
            <a:r>
              <a:rPr lang="it-IT" sz="2800" dirty="0" err="1">
                <a:solidFill>
                  <a:schemeClr val="bg1"/>
                </a:solidFill>
              </a:rPr>
              <a:t>aka</a:t>
            </a:r>
            <a:r>
              <a:rPr lang="it-IT" sz="2800" dirty="0">
                <a:solidFill>
                  <a:schemeClr val="bg1"/>
                </a:solidFill>
              </a:rPr>
              <a:t> Business </a:t>
            </a:r>
            <a:r>
              <a:rPr lang="it-IT" sz="2800" dirty="0" err="1">
                <a:solidFill>
                  <a:schemeClr val="bg1"/>
                </a:solidFill>
              </a:rPr>
              <a:t>Requirements</a:t>
            </a:r>
            <a:endParaRPr lang="it-IT" sz="2800" dirty="0">
              <a:solidFill>
                <a:schemeClr val="bg1"/>
              </a:solidFill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</a:rPr>
              <a:t>Non-</a:t>
            </a:r>
            <a:r>
              <a:rPr lang="it-IT" sz="2800" dirty="0" err="1">
                <a:solidFill>
                  <a:schemeClr val="bg1"/>
                </a:solidFill>
              </a:rPr>
              <a:t>functional</a:t>
            </a:r>
            <a:r>
              <a:rPr lang="it-IT" sz="2800" dirty="0">
                <a:solidFill>
                  <a:schemeClr val="bg1"/>
                </a:solidFill>
              </a:rPr>
              <a:t> </a:t>
            </a:r>
            <a:r>
              <a:rPr lang="it-IT" sz="2800" dirty="0" err="1">
                <a:solidFill>
                  <a:schemeClr val="bg1"/>
                </a:solidFill>
              </a:rPr>
              <a:t>requirements</a:t>
            </a:r>
            <a:r>
              <a:rPr lang="it-IT" sz="2800" dirty="0">
                <a:solidFill>
                  <a:schemeClr val="bg1"/>
                </a:solidFill>
              </a:rPr>
              <a:t>, </a:t>
            </a:r>
            <a:r>
              <a:rPr lang="it-IT" sz="2800" dirty="0" err="1">
                <a:solidFill>
                  <a:schemeClr val="bg1"/>
                </a:solidFill>
              </a:rPr>
              <a:t>aka</a:t>
            </a:r>
            <a:r>
              <a:rPr lang="it-IT" sz="2800" dirty="0">
                <a:solidFill>
                  <a:schemeClr val="bg1"/>
                </a:solidFill>
              </a:rPr>
              <a:t> Technical </a:t>
            </a:r>
            <a:r>
              <a:rPr lang="it-IT" sz="2800" dirty="0" err="1">
                <a:solidFill>
                  <a:schemeClr val="bg1"/>
                </a:solidFill>
              </a:rPr>
              <a:t>Requirements</a:t>
            </a:r>
            <a:endParaRPr lang="it-IT" sz="2800" dirty="0">
              <a:solidFill>
                <a:schemeClr val="bg1"/>
              </a:solidFill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sz="2800" dirty="0">
                <a:solidFill>
                  <a:schemeClr val="bg1"/>
                </a:solidFill>
              </a:rPr>
              <a:t>Domain </a:t>
            </a:r>
            <a:r>
              <a:rPr lang="it-IT" sz="2800" dirty="0" err="1">
                <a:solidFill>
                  <a:schemeClr val="bg1"/>
                </a:solidFill>
              </a:rPr>
              <a:t>requirements</a:t>
            </a:r>
            <a:r>
              <a:rPr lang="it-IT" sz="2800" dirty="0">
                <a:solidFill>
                  <a:schemeClr val="bg1"/>
                </a:solidFill>
              </a:rPr>
              <a:t>, </a:t>
            </a:r>
            <a:r>
              <a:rPr lang="it-IT" sz="2800" dirty="0" err="1">
                <a:solidFill>
                  <a:schemeClr val="bg1"/>
                </a:solidFill>
              </a:rPr>
              <a:t>aka</a:t>
            </a:r>
            <a:r>
              <a:rPr lang="it-IT" sz="2800" dirty="0">
                <a:solidFill>
                  <a:schemeClr val="bg1"/>
                </a:solidFill>
              </a:rPr>
              <a:t> Industry Standard </a:t>
            </a:r>
            <a:r>
              <a:rPr lang="it-IT" sz="2800" dirty="0" err="1">
                <a:solidFill>
                  <a:schemeClr val="bg1"/>
                </a:solidFill>
              </a:rPr>
              <a:t>Requirements</a:t>
            </a:r>
            <a:endParaRPr lang="it-IT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2006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547688" y="295275"/>
            <a:ext cx="11888787" cy="91757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One Upon a Time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72F6D6A8-EEA2-2430-BF07-609F5323F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270" y="1291087"/>
            <a:ext cx="5913934" cy="4412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750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e 2">
            <a:extLst>
              <a:ext uri="{FF2B5EF4-FFF2-40B4-BE49-F238E27FC236}">
                <a16:creationId xmlns:a16="http://schemas.microsoft.com/office/drawing/2014/main" id="{D41A015F-7B88-215F-EF6E-E707D9DC3620}"/>
              </a:ext>
            </a:extLst>
          </p:cNvPr>
          <p:cNvSpPr/>
          <p:nvPr/>
        </p:nvSpPr>
        <p:spPr bwMode="auto">
          <a:xfrm>
            <a:off x="6370637" y="525462"/>
            <a:ext cx="3810000" cy="2133600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Risk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comes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from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not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knowing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what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you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are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doing</a:t>
            </a:r>
            <a:endParaRPr lang="it-IT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it-IT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it-IT" sz="1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(Warren Buffet)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6E3C0966-6924-9F12-C3BA-91F6583E3DFD}"/>
              </a:ext>
            </a:extLst>
          </p:cNvPr>
          <p:cNvSpPr/>
          <p:nvPr/>
        </p:nvSpPr>
        <p:spPr bwMode="auto">
          <a:xfrm>
            <a:off x="7818437" y="3649662"/>
            <a:ext cx="3810000" cy="1752601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The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only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way to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decrease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ignorance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is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to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increase</a:t>
            </a:r>
            <a:r>
              <a:rPr lang="it-IT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</a:t>
            </a:r>
            <a:r>
              <a:rPr lang="it-IT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understanding</a:t>
            </a:r>
            <a:endParaRPr lang="it-IT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8888D7AF-06C5-5242-03B2-1C25BF9D7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637" y="1058862"/>
            <a:ext cx="3825572" cy="403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884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547688" y="295275"/>
            <a:ext cx="11888787" cy="91757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New Vision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099C4A1-03ED-B99B-35A7-4B77041449BA}"/>
              </a:ext>
            </a:extLst>
          </p:cNvPr>
          <p:cNvSpPr txBox="1"/>
          <p:nvPr/>
        </p:nvSpPr>
        <p:spPr>
          <a:xfrm>
            <a:off x="808037" y="1776791"/>
            <a:ext cx="10591800" cy="344094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sz="3600" dirty="0">
                <a:solidFill>
                  <a:schemeClr val="bg1"/>
                </a:solidFill>
              </a:rPr>
              <a:t>Regular </a:t>
            </a:r>
            <a:r>
              <a:rPr lang="it-IT" sz="3600" dirty="0" err="1">
                <a:solidFill>
                  <a:schemeClr val="bg1"/>
                </a:solidFill>
              </a:rPr>
              <a:t>changes</a:t>
            </a:r>
            <a:r>
              <a:rPr lang="it-IT" sz="3600" dirty="0">
                <a:solidFill>
                  <a:schemeClr val="bg1"/>
                </a:solidFill>
              </a:rPr>
              <a:t> to the </a:t>
            </a:r>
            <a:r>
              <a:rPr lang="it-IT" sz="3600" dirty="0" err="1">
                <a:solidFill>
                  <a:schemeClr val="bg1"/>
                </a:solidFill>
              </a:rPr>
              <a:t>requirements</a:t>
            </a:r>
            <a:r>
              <a:rPr lang="it-IT" sz="3600" dirty="0">
                <a:solidFill>
                  <a:schemeClr val="bg1"/>
                </a:solidFill>
              </a:rPr>
              <a:t> </a:t>
            </a:r>
            <a:r>
              <a:rPr lang="it-IT" sz="3600" dirty="0" err="1">
                <a:solidFill>
                  <a:schemeClr val="bg1"/>
                </a:solidFill>
              </a:rPr>
              <a:t>have</a:t>
            </a:r>
            <a:r>
              <a:rPr lang="it-IT" sz="3600" dirty="0">
                <a:solidFill>
                  <a:schemeClr val="bg1"/>
                </a:solidFill>
              </a:rPr>
              <a:t> </a:t>
            </a:r>
            <a:r>
              <a:rPr lang="it-IT" sz="3600" dirty="0" err="1">
                <a:solidFill>
                  <a:schemeClr val="bg1"/>
                </a:solidFill>
              </a:rPr>
              <a:t>become</a:t>
            </a:r>
            <a:r>
              <a:rPr lang="it-IT" sz="3600" dirty="0">
                <a:solidFill>
                  <a:schemeClr val="bg1"/>
                </a:solidFill>
              </a:rPr>
              <a:t> part of </a:t>
            </a:r>
            <a:r>
              <a:rPr lang="it-IT" sz="3600" dirty="0" err="1">
                <a:solidFill>
                  <a:schemeClr val="bg1"/>
                </a:solidFill>
              </a:rPr>
              <a:t>normal</a:t>
            </a:r>
            <a:r>
              <a:rPr lang="it-IT" sz="3600" dirty="0">
                <a:solidFill>
                  <a:schemeClr val="bg1"/>
                </a:solidFill>
              </a:rPr>
              <a:t> business </a:t>
            </a:r>
            <a:r>
              <a:rPr lang="it-IT" sz="3600" dirty="0" err="1">
                <a:solidFill>
                  <a:schemeClr val="bg1"/>
                </a:solidFill>
              </a:rPr>
              <a:t>evolution</a:t>
            </a:r>
            <a:endParaRPr lang="it-IT" sz="3600" dirty="0">
              <a:solidFill>
                <a:schemeClr val="bg1"/>
              </a:solidFill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sz="3600" dirty="0">
                <a:solidFill>
                  <a:schemeClr val="bg1"/>
                </a:solidFill>
              </a:rPr>
              <a:t>From </a:t>
            </a:r>
            <a:r>
              <a:rPr lang="it-IT" sz="3600" dirty="0" err="1">
                <a:solidFill>
                  <a:schemeClr val="bg1"/>
                </a:solidFill>
              </a:rPr>
              <a:t>architectures</a:t>
            </a:r>
            <a:r>
              <a:rPr lang="it-IT" sz="3600" dirty="0">
                <a:solidFill>
                  <a:schemeClr val="bg1"/>
                </a:solidFill>
              </a:rPr>
              <a:t> </a:t>
            </a:r>
            <a:r>
              <a:rPr lang="it-IT" sz="3600" dirty="0" err="1">
                <a:solidFill>
                  <a:schemeClr val="bg1"/>
                </a:solidFill>
              </a:rPr>
              <a:t>as</a:t>
            </a:r>
            <a:r>
              <a:rPr lang="it-IT" sz="3600" dirty="0">
                <a:solidFill>
                  <a:schemeClr val="bg1"/>
                </a:solidFill>
              </a:rPr>
              <a:t> an up-front challenge to a </a:t>
            </a:r>
            <a:r>
              <a:rPr lang="it-IT" sz="3600" dirty="0" err="1">
                <a:solidFill>
                  <a:schemeClr val="bg1"/>
                </a:solidFill>
              </a:rPr>
              <a:t>continuous</a:t>
            </a:r>
            <a:r>
              <a:rPr lang="it-IT" sz="3600" dirty="0">
                <a:solidFill>
                  <a:schemeClr val="bg1"/>
                </a:solidFill>
              </a:rPr>
              <a:t> challenge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sz="3600" dirty="0" err="1">
                <a:solidFill>
                  <a:schemeClr val="bg1"/>
                </a:solidFill>
              </a:rPr>
              <a:t>Changes</a:t>
            </a:r>
            <a:r>
              <a:rPr lang="it-IT" sz="3600" dirty="0">
                <a:solidFill>
                  <a:schemeClr val="bg1"/>
                </a:solidFill>
              </a:rPr>
              <a:t> </a:t>
            </a:r>
            <a:r>
              <a:rPr lang="it-IT" sz="3600" dirty="0" err="1">
                <a:solidFill>
                  <a:schemeClr val="bg1"/>
                </a:solidFill>
              </a:rPr>
              <a:t>keep</a:t>
            </a:r>
            <a:r>
              <a:rPr lang="it-IT" sz="3600" dirty="0">
                <a:solidFill>
                  <a:schemeClr val="bg1"/>
                </a:solidFill>
              </a:rPr>
              <a:t> coming so </a:t>
            </a:r>
            <a:r>
              <a:rPr lang="it-IT" sz="3600" dirty="0" err="1">
                <a:solidFill>
                  <a:schemeClr val="bg1"/>
                </a:solidFill>
              </a:rPr>
              <a:t>development</a:t>
            </a:r>
            <a:r>
              <a:rPr lang="it-IT" sz="3600" dirty="0">
                <a:solidFill>
                  <a:schemeClr val="bg1"/>
                </a:solidFill>
              </a:rPr>
              <a:t> </a:t>
            </a:r>
            <a:r>
              <a:rPr lang="it-IT" sz="3600" dirty="0" err="1">
                <a:solidFill>
                  <a:schemeClr val="bg1"/>
                </a:solidFill>
              </a:rPr>
              <a:t>never</a:t>
            </a:r>
            <a:r>
              <a:rPr lang="it-IT" sz="3600" dirty="0">
                <a:solidFill>
                  <a:schemeClr val="bg1"/>
                </a:solidFill>
              </a:rPr>
              <a:t> </a:t>
            </a:r>
            <a:r>
              <a:rPr lang="it-IT" sz="3600" dirty="0" err="1">
                <a:solidFill>
                  <a:schemeClr val="bg1"/>
                </a:solidFill>
              </a:rPr>
              <a:t>ends</a:t>
            </a:r>
            <a:r>
              <a:rPr lang="it-IT" sz="3600" dirty="0">
                <a:solidFill>
                  <a:schemeClr val="bg1"/>
                </a:solidFill>
              </a:rPr>
              <a:t> and the so </a:t>
            </a:r>
            <a:r>
              <a:rPr lang="it-IT" sz="3600" dirty="0" err="1">
                <a:solidFill>
                  <a:schemeClr val="bg1"/>
                </a:solidFill>
              </a:rPr>
              <a:t>architecture</a:t>
            </a:r>
            <a:r>
              <a:rPr lang="it-IT" sz="3600" dirty="0">
                <a:solidFill>
                  <a:schemeClr val="bg1"/>
                </a:solidFill>
              </a:rPr>
              <a:t> </a:t>
            </a:r>
            <a:r>
              <a:rPr lang="it-IT" sz="3600" dirty="0" err="1">
                <a:solidFill>
                  <a:schemeClr val="bg1"/>
                </a:solidFill>
              </a:rPr>
              <a:t>will</a:t>
            </a:r>
            <a:r>
              <a:rPr lang="it-IT" sz="3600" dirty="0">
                <a:solidFill>
                  <a:schemeClr val="bg1"/>
                </a:solidFill>
              </a:rPr>
              <a:t> </a:t>
            </a:r>
            <a:r>
              <a:rPr lang="it-IT" sz="3600" dirty="0" err="1">
                <a:solidFill>
                  <a:schemeClr val="bg1"/>
                </a:solidFill>
              </a:rPr>
              <a:t>keep</a:t>
            </a:r>
            <a:r>
              <a:rPr lang="it-IT" sz="3600" dirty="0">
                <a:solidFill>
                  <a:schemeClr val="bg1"/>
                </a:solidFill>
              </a:rPr>
              <a:t> </a:t>
            </a:r>
            <a:r>
              <a:rPr lang="it-IT" sz="3600" dirty="0" err="1">
                <a:solidFill>
                  <a:schemeClr val="bg1"/>
                </a:solidFill>
              </a:rPr>
              <a:t>changing</a:t>
            </a:r>
            <a:endParaRPr lang="it-IT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6676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PRESENTATIONINFO" val="{&quot;DocumentId&quot;:&quot;5ba8b3c0a6087e730277a1f557cf2505&quot;,&quot;LanguageCode&quot;:&quot;en-US&quot;,&quot;SlideGuids&quot;:[&quot;6691385c-7c95-4ceb-a425-9926cfca71e8&quot;,&quot;de97757c-3c1a-4745-b1ef-335caa05544b&quot;,&quot;e139d5f8-12b1-4a80-8350-a26a2b5910cd&quot;,&quot;ac6c920e-136b-4a5a-a6ef-367b683dbb1b&quot;,&quot;daa0d3d2-2cd5-4e78-bb54-fc11c6db9253&quot;,&quot;46962400-e953-4024-a19e-0444a310dba3&quot;,&quot;06254d6c-a7df-4912-9bb4-31eee273d763&quot;,&quot;1cfe0c2c-a532-4efa-bbda-7cbc34cf675c&quot;,&quot;a3ee077e-defb-4279-9b8b-065b92610f6d&quot;,&quot;ad3a135b-4669-4cc9-a037-e0757e52531e&quot;,&quot;5851a48f-f1b6-410f-b1e4-b44fbd71804a&quot;,&quot;ef144060-6ac8-47d7-874b-14c3701bcc93&quot;,&quot;8dd6f382-bd81-4c6a-9a49-7dc9c4b5c159&quot;,&quot;5009cf6f-1661-414b-a251-6b24c2bb00dc&quot;,&quot;6e689adb-6c53-4961-a536-273ac833240c&quot;,&quot;d3db4a43-6c88-424c-9af7-ef4a3832806b&quot;,&quot;ea46fa14-710a-419a-ac6d-421939cfd643&quot;,&quot;2e735d15-b084-4560-851b-7b31c97d1b12&quot;,&quot;f57b3bdc-652c-4b9e-abd2-3bf01b9fbad9&quot;,&quot;b235f7b9-aeb3-4ab2-bc75-927b59856671&quot;,&quot;6f0813f0-9ae8-42c2-a692-25668e604762&quot;,&quot;1514ae36-a537-46e6-aa24-e9a8dd3135c9&quot;],&quot;TimeStamp&quot;:&quot;2019-03-19T10:27:34.029016-07:00&quot;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6691385c-7c95-4ceb-a425-9926cfca71e8&quot;,&quot;TimeStamp&quot;:&quot;2019-03-19T10:20:29.235869-07:00&quot;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6691385c-7c95-4ceb-a425-9926cfca71e8&quot;,&quot;TimeStamp&quot;:&quot;2019-03-19T10:20:29.235869-07:00&quot;}"/>
</p:tagLst>
</file>

<file path=ppt/theme/theme1.xml><?xml version="1.0" encoding="utf-8"?>
<a:theme xmlns:a="http://schemas.openxmlformats.org/drawingml/2006/main" name="Connect_2016_Template_Light">
  <a:themeElements>
    <a:clrScheme name="Custom 1">
      <a:dk1>
        <a:sysClr val="windowText" lastClr="000000"/>
      </a:dk1>
      <a:lt1>
        <a:sysClr val="window" lastClr="FFFFFF"/>
      </a:lt1>
      <a:dk2>
        <a:srgbClr val="001344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TUDIO_SlideTemplate_101116.potx" id="{80CCC0EE-A535-46E1-81E2-2C88D26BF2D9}" vid="{2239D6D4-FF4D-4593-B7F3-45A8D905D389}"/>
    </a:ext>
  </a:extLst>
</a:theme>
</file>

<file path=ppt/theme/theme2.xml><?xml version="1.0" encoding="utf-8"?>
<a:theme xmlns:a="http://schemas.openxmlformats.org/drawingml/2006/main" name="Connect_2016_Template_Dark">
  <a:themeElements>
    <a:clrScheme name="Custom 1">
      <a:dk1>
        <a:srgbClr val="505050"/>
      </a:dk1>
      <a:lt1>
        <a:srgbClr val="FFFFFF"/>
      </a:lt1>
      <a:dk2>
        <a:srgbClr val="0078D7"/>
      </a:dk2>
      <a:lt2>
        <a:srgbClr val="FFFFFF"/>
      </a:lt2>
      <a:accent1>
        <a:srgbClr val="0078D7"/>
      </a:accent1>
      <a:accent2>
        <a:srgbClr val="5C2D91"/>
      </a:accent2>
      <a:accent3>
        <a:srgbClr val="008272"/>
      </a:accent3>
      <a:accent4>
        <a:srgbClr val="D2D2D2"/>
      </a:accent4>
      <a:accent5>
        <a:srgbClr val="00BCF2"/>
      </a:accent5>
      <a:accent6>
        <a:srgbClr val="737373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TUDIO_SlideTemplate_101116.potx" id="{80CCC0EE-A535-46E1-81E2-2C88D26BF2D9}" vid="{E2881649-9D4D-4513-9E5E-5A76199B180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75F1A7EF7A8D440BB560874617B2D4B" ma:contentTypeVersion="16" ma:contentTypeDescription="Creare un nuovo documento." ma:contentTypeScope="" ma:versionID="cd369cadf00e4d8156fd86e979d6f8b4">
  <xsd:schema xmlns:xsd="http://www.w3.org/2001/XMLSchema" xmlns:xs="http://www.w3.org/2001/XMLSchema" xmlns:p="http://schemas.microsoft.com/office/2006/metadata/properties" xmlns:ns2="cfbde86f-dcd5-4452-aab1-67d652e77ce3" xmlns:ns3="32f72329-bf7c-476d-8d28-7d994e95072a" targetNamespace="http://schemas.microsoft.com/office/2006/metadata/properties" ma:root="true" ma:fieldsID="09bb2283a08e4daa238230d03219ecb2" ns2:_="" ns3:_="">
    <xsd:import namespace="cfbde86f-dcd5-4452-aab1-67d652e77ce3"/>
    <xsd:import namespace="32f72329-bf7c-476d-8d28-7d994e95072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CR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bde86f-dcd5-4452-aab1-67d652e77c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Tag immagine" ma:readOnly="false" ma:fieldId="{5cf76f15-5ced-4ddc-b409-7134ff3c332f}" ma:taxonomyMulti="true" ma:sspId="23fe5da9-a9dc-4452-82e9-eb61df63cc1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f72329-bf7c-476d-8d28-7d994e95072a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34983d-fb49-4b3c-99e5-3a2d9021a3a9}" ma:internalName="TaxCatchAll" ma:showField="CatchAllData" ma:web="32f72329-bf7c-476d-8d28-7d994e95072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fbde86f-dcd5-4452-aab1-67d652e77ce3">
      <Terms xmlns="http://schemas.microsoft.com/office/infopath/2007/PartnerControls"/>
    </lcf76f155ced4ddcb4097134ff3c332f>
    <TaxCatchAll xmlns="32f72329-bf7c-476d-8d28-7d994e95072a" xsi:nil="true"/>
  </documentManagement>
</p:properties>
</file>

<file path=customXml/itemProps1.xml><?xml version="1.0" encoding="utf-8"?>
<ds:datastoreItem xmlns:ds="http://schemas.openxmlformats.org/officeDocument/2006/customXml" ds:itemID="{E338FB15-3A3F-480E-B217-FC0785B2B20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fbde86f-dcd5-4452-aab1-67d652e77ce3"/>
    <ds:schemaRef ds:uri="32f72329-bf7c-476d-8d28-7d994e95072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14A384C-23BD-4AF9-ACC6-6D039C7326E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0313448-604B-48A6-94C3-9345C3A65CC9}">
  <ds:schemaRefs>
    <ds:schemaRef ds:uri="http://schemas.microsoft.com/office/2006/metadata/properties"/>
    <ds:schemaRef ds:uri="http://schemas.microsoft.com/office/infopath/2007/PartnerControls"/>
    <ds:schemaRef ds:uri="cfbde86f-dcd5-4452-aab1-67d652e77ce3"/>
    <ds:schemaRef ds:uri="32f72329-bf7c-476d-8d28-7d994e95072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Microsoft_Connect_2016_STUDIO_SlideTemplate_101416</Template>
  <TotalTime>0</TotalTime>
  <Words>569</Words>
  <Application>Microsoft Office PowerPoint</Application>
  <PresentationFormat>Personalizzato</PresentationFormat>
  <Paragraphs>100</Paragraphs>
  <Slides>27</Slides>
  <Notes>9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27</vt:i4>
      </vt:variant>
    </vt:vector>
  </HeadingPairs>
  <TitlesOfParts>
    <vt:vector size="34" baseType="lpstr">
      <vt:lpstr>Arial</vt:lpstr>
      <vt:lpstr>Consolas</vt:lpstr>
      <vt:lpstr>Segoe UI</vt:lpstr>
      <vt:lpstr>Segoe UI Light</vt:lpstr>
      <vt:lpstr>Wingdings</vt:lpstr>
      <vt:lpstr>Connect_2016_Template_Light</vt:lpstr>
      <vt:lpstr>Connect_2016_Template_Dark</vt:lpstr>
      <vt:lpstr>Presentazione standard di PowerPoint</vt:lpstr>
      <vt:lpstr>Using .NET and Azure to Build &amp; Deploy Microservices Architectures</vt:lpstr>
      <vt:lpstr>Presentazione standard di PowerPoint</vt:lpstr>
      <vt:lpstr>Presentazione standard di PowerPoint</vt:lpstr>
      <vt:lpstr>Software Architecture</vt:lpstr>
      <vt:lpstr>Software Architecture</vt:lpstr>
      <vt:lpstr>One Upon a Time</vt:lpstr>
      <vt:lpstr>Presentazione standard di PowerPoint</vt:lpstr>
      <vt:lpstr>New Vision</vt:lpstr>
      <vt:lpstr>Presentazione standard di PowerPoint</vt:lpstr>
      <vt:lpstr>Evolutionary Software</vt:lpstr>
      <vt:lpstr>Presentazione standard di PowerPoint</vt:lpstr>
      <vt:lpstr>Presentazione standard di PowerPoint</vt:lpstr>
      <vt:lpstr>Presentazione standard di PowerPoint</vt:lpstr>
      <vt:lpstr>Modular Monolith Architecture</vt:lpstr>
      <vt:lpstr>Event-Driven and CQRS Pattern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A matter of cost</vt:lpstr>
      <vt:lpstr>Evolutionary Architecture</vt:lpstr>
      <vt:lpstr>About Me</vt:lpstr>
      <vt:lpstr>Presentazione standard di PowerPoint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Azure 2021</dc:title>
  <dc:subject/>
  <dc:creator/>
  <cp:keywords/>
  <dc:description/>
  <cp:lastModifiedBy/>
  <cp:revision>1</cp:revision>
  <dcterms:created xsi:type="dcterms:W3CDTF">2016-11-15T00:28:08Z</dcterms:created>
  <dcterms:modified xsi:type="dcterms:W3CDTF">2023-05-13T06:45:37Z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0x010100275F1A7EF7A8D440BB560874617B2D4B</vt:lpwstr>
  </property>
  <property fmtid="{D5CDD505-2E9C-101B-9397-08002B2CF9AE}" pid="3" name="MediaServiceImageTags">
    <vt:lpwstr/>
  </property>
</Properties>
</file>

<file path=docProps/thumbnail.jpeg>
</file>